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Inter" panose="020B0604020202020204" charset="0"/>
      <p:regular r:id="rId17"/>
    </p:embeddedFont>
    <p:embeddedFont>
      <p:font typeface="Inter Bold" panose="020B0604020202020204" charset="0"/>
      <p:regular r:id="rId18"/>
    </p:embeddedFont>
    <p:embeddedFont>
      <p:font typeface="Petrona Bold" panose="020B0604020202020204" charset="0"/>
      <p:regular r:id="rId19"/>
    </p:embeddedFont>
    <p:embeddedFont>
      <p:font typeface="Petrona Light"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22.svg"/><Relationship Id="rId4" Type="http://schemas.openxmlformats.org/officeDocument/2006/relationships/hyperlink" Target="https://gamma.app/?utm_source=made-with-gamma" TargetMode="External"/><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1.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a:ln w="12700">
              <a:solidFill>
                <a:srgbClr val="000000"/>
              </a:solidFill>
            </a:ln>
          </p:spPr>
        </p:sp>
      </p:grpSp>
      <p:sp>
        <p:nvSpPr>
          <p:cNvPr id="5" name="Freeform 5" descr="preencoded.png">
            <a:hlinkClick r:id="rId4" tooltip="https://gamma.app/?utm_source=made-with-gamma"/>
          </p:cNvPr>
          <p:cNvSpPr/>
          <p:nvPr/>
        </p:nvSpPr>
        <p:spPr>
          <a:xfrm>
            <a:off x="16049015" y="9686925"/>
            <a:ext cx="2153260" cy="514350"/>
          </a:xfrm>
          <a:custGeom>
            <a:avLst/>
            <a:gdLst/>
            <a:ahLst/>
            <a:cxnLst/>
            <a:rect l="l" t="t" r="r" b="b"/>
            <a:pathLst>
              <a:path w="2153260" h="514350">
                <a:moveTo>
                  <a:pt x="0" y="0"/>
                </a:moveTo>
                <a:lnTo>
                  <a:pt x="2153260" y="0"/>
                </a:lnTo>
                <a:lnTo>
                  <a:pt x="2153260"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sp>
        <p:nvSpPr>
          <p:cNvPr id="7" name="TextBox 7"/>
          <p:cNvSpPr txBox="1"/>
          <p:nvPr/>
        </p:nvSpPr>
        <p:spPr>
          <a:xfrm>
            <a:off x="992238" y="3510858"/>
            <a:ext cx="7442749" cy="977951"/>
          </a:xfrm>
          <a:prstGeom prst="rect">
            <a:avLst/>
          </a:prstGeom>
        </p:spPr>
        <p:txBody>
          <a:bodyPr lIns="0" tIns="0" rIns="0" bIns="0" rtlCol="0" anchor="t">
            <a:spAutoFit/>
          </a:bodyPr>
          <a:lstStyle/>
          <a:p>
            <a:pPr algn="l">
              <a:lnSpc>
                <a:spcPts val="7312"/>
              </a:lnSpc>
            </a:pPr>
            <a:r>
              <a:rPr lang="en-US" sz="5812" b="1">
                <a:solidFill>
                  <a:srgbClr val="FF8AAF"/>
                </a:solidFill>
                <a:latin typeface="Petrona Bold"/>
                <a:ea typeface="Petrona Bold"/>
                <a:cs typeface="Petrona Bold"/>
                <a:sym typeface="Petrona Bold"/>
              </a:rPr>
              <a:t>Profit Analysis</a:t>
            </a:r>
          </a:p>
        </p:txBody>
      </p:sp>
      <p:sp>
        <p:nvSpPr>
          <p:cNvPr id="8" name="TextBox 8"/>
          <p:cNvSpPr txBox="1"/>
          <p:nvPr/>
        </p:nvSpPr>
        <p:spPr>
          <a:xfrm>
            <a:off x="992238" y="4828280"/>
            <a:ext cx="9445523" cy="1900237"/>
          </a:xfrm>
          <a:prstGeom prst="rect">
            <a:avLst/>
          </a:prstGeom>
        </p:spPr>
        <p:txBody>
          <a:bodyPr lIns="0" tIns="0" rIns="0" bIns="0" rtlCol="0" anchor="t">
            <a:spAutoFit/>
          </a:bodyPr>
          <a:lstStyle/>
          <a:p>
            <a:pPr algn="l">
              <a:lnSpc>
                <a:spcPts val="3562"/>
              </a:lnSpc>
            </a:pPr>
            <a:r>
              <a:rPr lang="en-US" sz="2187">
                <a:solidFill>
                  <a:srgbClr val="E0D6DE"/>
                </a:solidFill>
                <a:latin typeface="Inter"/>
                <a:ea typeface="Inter"/>
                <a:cs typeface="Inter"/>
                <a:sym typeface="Inter"/>
              </a:rPr>
              <a:t>This project analyzes the impact of operational expenditures on company profit using data analytics and regression techniques. It aims to provide insights for strategic business decision-making based on a real-world startup dataset.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a:ln w="12700">
              <a:solidFill>
                <a:srgbClr val="000000"/>
              </a:solidFill>
            </a:ln>
          </p:spPr>
        </p:sp>
      </p:grpSp>
      <p:sp>
        <p:nvSpPr>
          <p:cNvPr id="5" name="Freeform 5" descr="preencoded.png">
            <a:hlinkClick r:id="rId4" tooltip="https://gamma.app/?utm_source=made-with-gamma"/>
          </p:cNvPr>
          <p:cNvSpPr/>
          <p:nvPr/>
        </p:nvSpPr>
        <p:spPr>
          <a:xfrm>
            <a:off x="16049015" y="9686925"/>
            <a:ext cx="2153260" cy="514350"/>
          </a:xfrm>
          <a:custGeom>
            <a:avLst/>
            <a:gdLst/>
            <a:ahLst/>
            <a:cxnLst/>
            <a:rect l="l" t="t" r="r" b="b"/>
            <a:pathLst>
              <a:path w="2153260" h="514350">
                <a:moveTo>
                  <a:pt x="0" y="0"/>
                </a:moveTo>
                <a:lnTo>
                  <a:pt x="2153260" y="0"/>
                </a:lnTo>
                <a:lnTo>
                  <a:pt x="2153260"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sp>
        <p:nvSpPr>
          <p:cNvPr id="7" name="TextBox 7"/>
          <p:cNvSpPr txBox="1"/>
          <p:nvPr/>
        </p:nvSpPr>
        <p:spPr>
          <a:xfrm>
            <a:off x="992238" y="3045619"/>
            <a:ext cx="9445523" cy="1908277"/>
          </a:xfrm>
          <a:prstGeom prst="rect">
            <a:avLst/>
          </a:prstGeom>
        </p:spPr>
        <p:txBody>
          <a:bodyPr lIns="0" tIns="0" rIns="0" bIns="0" rtlCol="0" anchor="t">
            <a:spAutoFit/>
          </a:bodyPr>
          <a:lstStyle/>
          <a:p>
            <a:pPr algn="l">
              <a:lnSpc>
                <a:spcPts val="7312"/>
              </a:lnSpc>
            </a:pPr>
            <a:r>
              <a:rPr lang="en-US" sz="5812" b="1">
                <a:solidFill>
                  <a:srgbClr val="FF8AAF"/>
                </a:solidFill>
                <a:latin typeface="Petrona Bold"/>
                <a:ea typeface="Petrona Bold"/>
                <a:cs typeface="Petrona Bold"/>
                <a:sym typeface="Petrona Bold"/>
              </a:rPr>
              <a:t>Conclusion: Data-Driven Success</a:t>
            </a:r>
          </a:p>
        </p:txBody>
      </p:sp>
      <p:sp>
        <p:nvSpPr>
          <p:cNvPr id="8" name="TextBox 8"/>
          <p:cNvSpPr txBox="1"/>
          <p:nvPr/>
        </p:nvSpPr>
        <p:spPr>
          <a:xfrm>
            <a:off x="992238" y="5293366"/>
            <a:ext cx="9445523" cy="1900237"/>
          </a:xfrm>
          <a:prstGeom prst="rect">
            <a:avLst/>
          </a:prstGeom>
        </p:spPr>
        <p:txBody>
          <a:bodyPr lIns="0" tIns="0" rIns="0" bIns="0" rtlCol="0" anchor="t">
            <a:spAutoFit/>
          </a:bodyPr>
          <a:lstStyle/>
          <a:p>
            <a:pPr algn="l">
              <a:lnSpc>
                <a:spcPts val="3562"/>
              </a:lnSpc>
            </a:pPr>
            <a:r>
              <a:rPr lang="en-US" sz="2187">
                <a:solidFill>
                  <a:srgbClr val="E0D6DE"/>
                </a:solidFill>
                <a:latin typeface="Inter"/>
                <a:ea typeface="Inter"/>
                <a:cs typeface="Inter"/>
                <a:sym typeface="Inter"/>
              </a:rPr>
              <a:t>This project highlights the power of data analytics and regression modeling in shaping business strategy. The insights gained are crucial for startups to make informed financial planning and investment decisions, driving sustainable growth.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a:ln w="12700">
              <a:solidFill>
                <a:srgbClr val="000000"/>
              </a:solidFill>
            </a:ln>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543505" y="502596"/>
            <a:ext cx="10058991" cy="1323384"/>
          </a:xfrm>
          <a:prstGeom prst="rect">
            <a:avLst/>
          </a:prstGeom>
        </p:spPr>
        <p:txBody>
          <a:bodyPr lIns="0" tIns="0" rIns="0" bIns="0" rtlCol="0" anchor="t">
            <a:spAutoFit/>
          </a:bodyPr>
          <a:lstStyle/>
          <a:p>
            <a:pPr algn="l">
              <a:lnSpc>
                <a:spcPts val="5000"/>
              </a:lnSpc>
            </a:pPr>
            <a:r>
              <a:rPr lang="en-US" sz="4000" b="1">
                <a:solidFill>
                  <a:srgbClr val="FF8AAF"/>
                </a:solidFill>
                <a:latin typeface="Petrona Bold"/>
                <a:ea typeface="Petrona Bold"/>
                <a:cs typeface="Petrona Bold"/>
                <a:sym typeface="Petrona Bold"/>
              </a:rPr>
              <a:t>Project Objective: Uncovering Profit Drivers</a:t>
            </a:r>
          </a:p>
        </p:txBody>
      </p:sp>
      <p:grpSp>
        <p:nvGrpSpPr>
          <p:cNvPr id="7" name="Group 7"/>
          <p:cNvGrpSpPr/>
          <p:nvPr/>
        </p:nvGrpSpPr>
        <p:grpSpPr>
          <a:xfrm>
            <a:off x="7543505" y="2413549"/>
            <a:ext cx="10058991" cy="1465955"/>
            <a:chOff x="0" y="0"/>
            <a:chExt cx="13411987" cy="1954606"/>
          </a:xfrm>
        </p:grpSpPr>
        <p:sp>
          <p:nvSpPr>
            <p:cNvPr id="8" name="Freeform 8"/>
            <p:cNvSpPr/>
            <p:nvPr/>
          </p:nvSpPr>
          <p:spPr>
            <a:xfrm>
              <a:off x="0" y="0"/>
              <a:ext cx="13411963" cy="1954657"/>
            </a:xfrm>
            <a:custGeom>
              <a:avLst/>
              <a:gdLst/>
              <a:ahLst/>
              <a:cxnLst/>
              <a:rect l="l" t="t" r="r" b="b"/>
              <a:pathLst>
                <a:path w="13411963" h="1954657">
                  <a:moveTo>
                    <a:pt x="0" y="182880"/>
                  </a:moveTo>
                  <a:cubicBezTo>
                    <a:pt x="0" y="81915"/>
                    <a:pt x="81915" y="0"/>
                    <a:pt x="182880" y="0"/>
                  </a:cubicBezTo>
                  <a:lnTo>
                    <a:pt x="13229082" y="0"/>
                  </a:lnTo>
                  <a:cubicBezTo>
                    <a:pt x="13330047" y="0"/>
                    <a:pt x="13411963" y="81915"/>
                    <a:pt x="13411963" y="182880"/>
                  </a:cubicBezTo>
                  <a:lnTo>
                    <a:pt x="13411963" y="1771777"/>
                  </a:lnTo>
                  <a:cubicBezTo>
                    <a:pt x="13411963" y="1872742"/>
                    <a:pt x="13330047" y="1954657"/>
                    <a:pt x="13229082" y="1954657"/>
                  </a:cubicBezTo>
                  <a:lnTo>
                    <a:pt x="182880" y="1954657"/>
                  </a:lnTo>
                  <a:cubicBezTo>
                    <a:pt x="81915" y="1954657"/>
                    <a:pt x="0" y="1872742"/>
                    <a:pt x="0" y="1771777"/>
                  </a:cubicBezTo>
                  <a:close/>
                </a:path>
              </a:pathLst>
            </a:custGeom>
            <a:solidFill>
              <a:srgbClr val="0C0524">
                <a:alpha val="90196"/>
              </a:srgbClr>
            </a:solidFill>
            <a:ln w="12700">
              <a:solidFill>
                <a:srgbClr val="000000"/>
              </a:solidFill>
            </a:ln>
          </p:spPr>
        </p:sp>
      </p:grpSp>
      <p:sp>
        <p:nvSpPr>
          <p:cNvPr id="9" name="Freeform 9" descr="preencoded.png"/>
          <p:cNvSpPr/>
          <p:nvPr/>
        </p:nvSpPr>
        <p:spPr>
          <a:xfrm>
            <a:off x="7543505" y="2384974"/>
            <a:ext cx="10058991" cy="114300"/>
          </a:xfrm>
          <a:custGeom>
            <a:avLst/>
            <a:gdLst/>
            <a:ahLst/>
            <a:cxnLst/>
            <a:rect l="l" t="t" r="r" b="b"/>
            <a:pathLst>
              <a:path w="10058991" h="114300">
                <a:moveTo>
                  <a:pt x="0" y="0"/>
                </a:moveTo>
                <a:lnTo>
                  <a:pt x="10058990" y="0"/>
                </a:lnTo>
                <a:lnTo>
                  <a:pt x="10058990" y="114300"/>
                </a:lnTo>
                <a:lnTo>
                  <a:pt x="0" y="114300"/>
                </a:lnTo>
                <a:lnTo>
                  <a:pt x="0" y="0"/>
                </a:lnTo>
                <a:close/>
              </a:path>
            </a:pathLst>
          </a:custGeom>
          <a:blipFill>
            <a:blip r:embed="rId5"/>
            <a:stretch>
              <a:fillRect t="-2" b="-5"/>
            </a:stretch>
          </a:blipFill>
        </p:spPr>
      </p:sp>
      <p:sp>
        <p:nvSpPr>
          <p:cNvPr id="10" name="Freeform 10" descr="preencoded.png"/>
          <p:cNvSpPr/>
          <p:nvPr/>
        </p:nvSpPr>
        <p:spPr>
          <a:xfrm>
            <a:off x="12279211" y="2119760"/>
            <a:ext cx="587578" cy="587578"/>
          </a:xfrm>
          <a:custGeom>
            <a:avLst/>
            <a:gdLst/>
            <a:ahLst/>
            <a:cxnLst/>
            <a:rect l="l" t="t" r="r" b="b"/>
            <a:pathLst>
              <a:path w="587578" h="587578">
                <a:moveTo>
                  <a:pt x="0" y="0"/>
                </a:moveTo>
                <a:lnTo>
                  <a:pt x="587578" y="0"/>
                </a:lnTo>
                <a:lnTo>
                  <a:pt x="587578" y="587578"/>
                </a:lnTo>
                <a:lnTo>
                  <a:pt x="0" y="587578"/>
                </a:lnTo>
                <a:lnTo>
                  <a:pt x="0" y="0"/>
                </a:lnTo>
                <a:close/>
              </a:path>
            </a:pathLst>
          </a:custGeom>
          <a:blipFill>
            <a:blip r:embed="rId6"/>
            <a:stretch>
              <a:fillRect/>
            </a:stretch>
          </a:blipFill>
        </p:spPr>
      </p:sp>
      <p:sp>
        <p:nvSpPr>
          <p:cNvPr id="11" name="Freeform 11" descr="preencoded.png"/>
          <p:cNvSpPr/>
          <p:nvPr/>
        </p:nvSpPr>
        <p:spPr>
          <a:xfrm>
            <a:off x="12455423" y="2295973"/>
            <a:ext cx="235001" cy="235001"/>
          </a:xfrm>
          <a:custGeom>
            <a:avLst/>
            <a:gdLst/>
            <a:ahLst/>
            <a:cxnLst/>
            <a:rect l="l" t="t" r="r" b="b"/>
            <a:pathLst>
              <a:path w="235001" h="235001">
                <a:moveTo>
                  <a:pt x="0" y="0"/>
                </a:moveTo>
                <a:lnTo>
                  <a:pt x="235001" y="0"/>
                </a:lnTo>
                <a:lnTo>
                  <a:pt x="235001" y="235000"/>
                </a:lnTo>
                <a:lnTo>
                  <a:pt x="0" y="235000"/>
                </a:lnTo>
                <a:lnTo>
                  <a:pt x="0" y="0"/>
                </a:lnTo>
                <a:close/>
              </a:path>
            </a:pathLst>
          </a:custGeom>
          <a:blipFill>
            <a:blip r:embed="rId7">
              <a:extLst>
                <a:ext uri="{96DAC541-7B7A-43D3-8B79-37D633B846F1}">
                  <asvg:svgBlip xmlns:asvg="http://schemas.microsoft.com/office/drawing/2016/SVG/main" r:embed="rId8"/>
                </a:ext>
              </a:extLst>
            </a:blip>
            <a:stretch>
              <a:fillRect l="-8000" r="-7996"/>
            </a:stretch>
          </a:blipFill>
        </p:spPr>
      </p:sp>
      <p:sp>
        <p:nvSpPr>
          <p:cNvPr id="12" name="TextBox 12"/>
          <p:cNvSpPr txBox="1"/>
          <p:nvPr/>
        </p:nvSpPr>
        <p:spPr>
          <a:xfrm>
            <a:off x="7767933" y="2884141"/>
            <a:ext cx="2570559" cy="340223"/>
          </a:xfrm>
          <a:prstGeom prst="rect">
            <a:avLst/>
          </a:prstGeom>
        </p:spPr>
        <p:txBody>
          <a:bodyPr lIns="0" tIns="0" rIns="0" bIns="0" rtlCol="0" anchor="t">
            <a:spAutoFit/>
          </a:bodyPr>
          <a:lstStyle/>
          <a:p>
            <a:pPr algn="l">
              <a:lnSpc>
                <a:spcPts val="2500"/>
              </a:lnSpc>
            </a:pPr>
            <a:r>
              <a:rPr lang="en-US" sz="2000" b="1">
                <a:solidFill>
                  <a:srgbClr val="E0D6DE"/>
                </a:solidFill>
                <a:latin typeface="Petrona Bold"/>
                <a:ea typeface="Petrona Bold"/>
                <a:cs typeface="Petrona Bold"/>
                <a:sym typeface="Petrona Bold"/>
              </a:rPr>
              <a:t>R&amp;D Spend</a:t>
            </a:r>
          </a:p>
        </p:txBody>
      </p:sp>
      <p:sp>
        <p:nvSpPr>
          <p:cNvPr id="13" name="TextBox 13"/>
          <p:cNvSpPr txBox="1"/>
          <p:nvPr/>
        </p:nvSpPr>
        <p:spPr>
          <a:xfrm>
            <a:off x="7767933" y="3275114"/>
            <a:ext cx="9610134" cy="379962"/>
          </a:xfrm>
          <a:prstGeom prst="rect">
            <a:avLst/>
          </a:prstGeom>
        </p:spPr>
        <p:txBody>
          <a:bodyPr lIns="0" tIns="0" rIns="0" bIns="0" rtlCol="0" anchor="t">
            <a:spAutoFit/>
          </a:bodyPr>
          <a:lstStyle/>
          <a:p>
            <a:pPr algn="l">
              <a:lnSpc>
                <a:spcPts val="2437"/>
              </a:lnSpc>
            </a:pPr>
            <a:r>
              <a:rPr lang="en-US" sz="1500">
                <a:solidFill>
                  <a:srgbClr val="E0D6DE"/>
                </a:solidFill>
                <a:latin typeface="Inter"/>
                <a:ea typeface="Inter"/>
                <a:cs typeface="Inter"/>
                <a:sym typeface="Inter"/>
              </a:rPr>
              <a:t>Understand its influence on company profit.</a:t>
            </a:r>
          </a:p>
        </p:txBody>
      </p:sp>
      <p:grpSp>
        <p:nvGrpSpPr>
          <p:cNvPr id="14" name="Group 14"/>
          <p:cNvGrpSpPr/>
          <p:nvPr/>
        </p:nvGrpSpPr>
        <p:grpSpPr>
          <a:xfrm>
            <a:off x="7543505" y="4369146"/>
            <a:ext cx="10058991" cy="1465955"/>
            <a:chOff x="0" y="0"/>
            <a:chExt cx="13411987" cy="1954606"/>
          </a:xfrm>
        </p:grpSpPr>
        <p:sp>
          <p:nvSpPr>
            <p:cNvPr id="15" name="Freeform 15"/>
            <p:cNvSpPr/>
            <p:nvPr/>
          </p:nvSpPr>
          <p:spPr>
            <a:xfrm>
              <a:off x="0" y="0"/>
              <a:ext cx="13411963" cy="1954657"/>
            </a:xfrm>
            <a:custGeom>
              <a:avLst/>
              <a:gdLst/>
              <a:ahLst/>
              <a:cxnLst/>
              <a:rect l="l" t="t" r="r" b="b"/>
              <a:pathLst>
                <a:path w="13411963" h="1954657">
                  <a:moveTo>
                    <a:pt x="0" y="182880"/>
                  </a:moveTo>
                  <a:cubicBezTo>
                    <a:pt x="0" y="81915"/>
                    <a:pt x="81915" y="0"/>
                    <a:pt x="182880" y="0"/>
                  </a:cubicBezTo>
                  <a:lnTo>
                    <a:pt x="13229082" y="0"/>
                  </a:lnTo>
                  <a:cubicBezTo>
                    <a:pt x="13330047" y="0"/>
                    <a:pt x="13411963" y="81915"/>
                    <a:pt x="13411963" y="182880"/>
                  </a:cubicBezTo>
                  <a:lnTo>
                    <a:pt x="13411963" y="1771777"/>
                  </a:lnTo>
                  <a:cubicBezTo>
                    <a:pt x="13411963" y="1872742"/>
                    <a:pt x="13330047" y="1954657"/>
                    <a:pt x="13229082" y="1954657"/>
                  </a:cubicBezTo>
                  <a:lnTo>
                    <a:pt x="182880" y="1954657"/>
                  </a:lnTo>
                  <a:cubicBezTo>
                    <a:pt x="81915" y="1954657"/>
                    <a:pt x="0" y="1872742"/>
                    <a:pt x="0" y="1771777"/>
                  </a:cubicBezTo>
                  <a:close/>
                </a:path>
              </a:pathLst>
            </a:custGeom>
            <a:solidFill>
              <a:srgbClr val="0C0524">
                <a:alpha val="90196"/>
              </a:srgbClr>
            </a:solidFill>
            <a:ln w="12700">
              <a:solidFill>
                <a:srgbClr val="000000"/>
              </a:solidFill>
            </a:ln>
          </p:spPr>
        </p:sp>
      </p:grpSp>
      <p:sp>
        <p:nvSpPr>
          <p:cNvPr id="16" name="Freeform 16" descr="preencoded.png"/>
          <p:cNvSpPr/>
          <p:nvPr/>
        </p:nvSpPr>
        <p:spPr>
          <a:xfrm>
            <a:off x="7543505" y="4340571"/>
            <a:ext cx="10058991" cy="114300"/>
          </a:xfrm>
          <a:custGeom>
            <a:avLst/>
            <a:gdLst/>
            <a:ahLst/>
            <a:cxnLst/>
            <a:rect l="l" t="t" r="r" b="b"/>
            <a:pathLst>
              <a:path w="10058991" h="114300">
                <a:moveTo>
                  <a:pt x="0" y="0"/>
                </a:moveTo>
                <a:lnTo>
                  <a:pt x="10058990" y="0"/>
                </a:lnTo>
                <a:lnTo>
                  <a:pt x="10058990" y="114300"/>
                </a:lnTo>
                <a:lnTo>
                  <a:pt x="0" y="114300"/>
                </a:lnTo>
                <a:lnTo>
                  <a:pt x="0" y="0"/>
                </a:lnTo>
                <a:close/>
              </a:path>
            </a:pathLst>
          </a:custGeom>
          <a:blipFill>
            <a:blip r:embed="rId5"/>
            <a:stretch>
              <a:fillRect t="-2" b="-5"/>
            </a:stretch>
          </a:blipFill>
        </p:spPr>
      </p:sp>
      <p:sp>
        <p:nvSpPr>
          <p:cNvPr id="17" name="Freeform 17" descr="preencoded.png"/>
          <p:cNvSpPr/>
          <p:nvPr/>
        </p:nvSpPr>
        <p:spPr>
          <a:xfrm>
            <a:off x="12279211" y="4075357"/>
            <a:ext cx="587578" cy="587578"/>
          </a:xfrm>
          <a:custGeom>
            <a:avLst/>
            <a:gdLst/>
            <a:ahLst/>
            <a:cxnLst/>
            <a:rect l="l" t="t" r="r" b="b"/>
            <a:pathLst>
              <a:path w="587578" h="587578">
                <a:moveTo>
                  <a:pt x="0" y="0"/>
                </a:moveTo>
                <a:lnTo>
                  <a:pt x="587578" y="0"/>
                </a:lnTo>
                <a:lnTo>
                  <a:pt x="587578" y="587578"/>
                </a:lnTo>
                <a:lnTo>
                  <a:pt x="0" y="587578"/>
                </a:lnTo>
                <a:lnTo>
                  <a:pt x="0" y="0"/>
                </a:lnTo>
                <a:close/>
              </a:path>
            </a:pathLst>
          </a:custGeom>
          <a:blipFill>
            <a:blip r:embed="rId6"/>
            <a:stretch>
              <a:fillRect/>
            </a:stretch>
          </a:blipFill>
        </p:spPr>
      </p:sp>
      <p:sp>
        <p:nvSpPr>
          <p:cNvPr id="18" name="Freeform 18" descr="preencoded.png"/>
          <p:cNvSpPr/>
          <p:nvPr/>
        </p:nvSpPr>
        <p:spPr>
          <a:xfrm>
            <a:off x="12455423" y="4251569"/>
            <a:ext cx="235001" cy="235001"/>
          </a:xfrm>
          <a:custGeom>
            <a:avLst/>
            <a:gdLst/>
            <a:ahLst/>
            <a:cxnLst/>
            <a:rect l="l" t="t" r="r" b="b"/>
            <a:pathLst>
              <a:path w="235001" h="235001">
                <a:moveTo>
                  <a:pt x="0" y="0"/>
                </a:moveTo>
                <a:lnTo>
                  <a:pt x="235001" y="0"/>
                </a:lnTo>
                <a:lnTo>
                  <a:pt x="235001" y="235001"/>
                </a:lnTo>
                <a:lnTo>
                  <a:pt x="0" y="235001"/>
                </a:lnTo>
                <a:lnTo>
                  <a:pt x="0" y="0"/>
                </a:lnTo>
                <a:close/>
              </a:path>
            </a:pathLst>
          </a:custGeom>
          <a:blipFill>
            <a:blip r:embed="rId9">
              <a:extLst>
                <a:ext uri="{96DAC541-7B7A-43D3-8B79-37D633B846F1}">
                  <asvg:svgBlip xmlns:asvg="http://schemas.microsoft.com/office/drawing/2016/SVG/main" r:embed="rId10"/>
                </a:ext>
              </a:extLst>
            </a:blip>
            <a:stretch>
              <a:fillRect t="-4000" b="-4000"/>
            </a:stretch>
          </a:blipFill>
        </p:spPr>
      </p:sp>
      <p:sp>
        <p:nvSpPr>
          <p:cNvPr id="19" name="TextBox 19"/>
          <p:cNvSpPr txBox="1"/>
          <p:nvPr/>
        </p:nvSpPr>
        <p:spPr>
          <a:xfrm>
            <a:off x="7767933" y="4839738"/>
            <a:ext cx="2628900" cy="340223"/>
          </a:xfrm>
          <a:prstGeom prst="rect">
            <a:avLst/>
          </a:prstGeom>
        </p:spPr>
        <p:txBody>
          <a:bodyPr lIns="0" tIns="0" rIns="0" bIns="0" rtlCol="0" anchor="t">
            <a:spAutoFit/>
          </a:bodyPr>
          <a:lstStyle/>
          <a:p>
            <a:pPr algn="l">
              <a:lnSpc>
                <a:spcPts val="2500"/>
              </a:lnSpc>
            </a:pPr>
            <a:r>
              <a:rPr lang="en-US" sz="2000" b="1">
                <a:solidFill>
                  <a:srgbClr val="E0D6DE"/>
                </a:solidFill>
                <a:latin typeface="Petrona Bold"/>
                <a:ea typeface="Petrona Bold"/>
                <a:cs typeface="Petrona Bold"/>
                <a:sym typeface="Petrona Bold"/>
              </a:rPr>
              <a:t>Administration Spend</a:t>
            </a:r>
          </a:p>
        </p:txBody>
      </p:sp>
      <p:sp>
        <p:nvSpPr>
          <p:cNvPr id="20" name="TextBox 20"/>
          <p:cNvSpPr txBox="1"/>
          <p:nvPr/>
        </p:nvSpPr>
        <p:spPr>
          <a:xfrm>
            <a:off x="7767933" y="5230711"/>
            <a:ext cx="9610134" cy="379962"/>
          </a:xfrm>
          <a:prstGeom prst="rect">
            <a:avLst/>
          </a:prstGeom>
        </p:spPr>
        <p:txBody>
          <a:bodyPr lIns="0" tIns="0" rIns="0" bIns="0" rtlCol="0" anchor="t">
            <a:spAutoFit/>
          </a:bodyPr>
          <a:lstStyle/>
          <a:p>
            <a:pPr algn="l">
              <a:lnSpc>
                <a:spcPts val="2437"/>
              </a:lnSpc>
            </a:pPr>
            <a:r>
              <a:rPr lang="en-US" sz="1500">
                <a:solidFill>
                  <a:srgbClr val="E0D6DE"/>
                </a:solidFill>
                <a:latin typeface="Inter"/>
                <a:ea typeface="Inter"/>
                <a:cs typeface="Inter"/>
                <a:sym typeface="Inter"/>
              </a:rPr>
              <a:t>Examine its effect on overall profitability.</a:t>
            </a:r>
          </a:p>
        </p:txBody>
      </p:sp>
      <p:grpSp>
        <p:nvGrpSpPr>
          <p:cNvPr id="21" name="Group 21"/>
          <p:cNvGrpSpPr/>
          <p:nvPr/>
        </p:nvGrpSpPr>
        <p:grpSpPr>
          <a:xfrm>
            <a:off x="7543505" y="6324752"/>
            <a:ext cx="10058991" cy="1465955"/>
            <a:chOff x="0" y="0"/>
            <a:chExt cx="13411987" cy="1954606"/>
          </a:xfrm>
        </p:grpSpPr>
        <p:sp>
          <p:nvSpPr>
            <p:cNvPr id="22" name="Freeform 22"/>
            <p:cNvSpPr/>
            <p:nvPr/>
          </p:nvSpPr>
          <p:spPr>
            <a:xfrm>
              <a:off x="0" y="0"/>
              <a:ext cx="13411963" cy="1954657"/>
            </a:xfrm>
            <a:custGeom>
              <a:avLst/>
              <a:gdLst/>
              <a:ahLst/>
              <a:cxnLst/>
              <a:rect l="l" t="t" r="r" b="b"/>
              <a:pathLst>
                <a:path w="13411963" h="1954657">
                  <a:moveTo>
                    <a:pt x="0" y="182880"/>
                  </a:moveTo>
                  <a:cubicBezTo>
                    <a:pt x="0" y="81915"/>
                    <a:pt x="81915" y="0"/>
                    <a:pt x="182880" y="0"/>
                  </a:cubicBezTo>
                  <a:lnTo>
                    <a:pt x="13229082" y="0"/>
                  </a:lnTo>
                  <a:cubicBezTo>
                    <a:pt x="13330047" y="0"/>
                    <a:pt x="13411963" y="81915"/>
                    <a:pt x="13411963" y="182880"/>
                  </a:cubicBezTo>
                  <a:lnTo>
                    <a:pt x="13411963" y="1771777"/>
                  </a:lnTo>
                  <a:cubicBezTo>
                    <a:pt x="13411963" y="1872742"/>
                    <a:pt x="13330047" y="1954657"/>
                    <a:pt x="13229082" y="1954657"/>
                  </a:cubicBezTo>
                  <a:lnTo>
                    <a:pt x="182880" y="1954657"/>
                  </a:lnTo>
                  <a:cubicBezTo>
                    <a:pt x="81915" y="1954657"/>
                    <a:pt x="0" y="1872742"/>
                    <a:pt x="0" y="1771777"/>
                  </a:cubicBezTo>
                  <a:close/>
                </a:path>
              </a:pathLst>
            </a:custGeom>
            <a:solidFill>
              <a:srgbClr val="0C0524">
                <a:alpha val="90196"/>
              </a:srgbClr>
            </a:solidFill>
            <a:ln w="12700">
              <a:solidFill>
                <a:srgbClr val="000000"/>
              </a:solidFill>
            </a:ln>
          </p:spPr>
        </p:sp>
      </p:grpSp>
      <p:sp>
        <p:nvSpPr>
          <p:cNvPr id="23" name="Freeform 23" descr="preencoded.png"/>
          <p:cNvSpPr/>
          <p:nvPr/>
        </p:nvSpPr>
        <p:spPr>
          <a:xfrm>
            <a:off x="7543505" y="6296177"/>
            <a:ext cx="10058991" cy="114300"/>
          </a:xfrm>
          <a:custGeom>
            <a:avLst/>
            <a:gdLst/>
            <a:ahLst/>
            <a:cxnLst/>
            <a:rect l="l" t="t" r="r" b="b"/>
            <a:pathLst>
              <a:path w="10058991" h="114300">
                <a:moveTo>
                  <a:pt x="0" y="0"/>
                </a:moveTo>
                <a:lnTo>
                  <a:pt x="10058990" y="0"/>
                </a:lnTo>
                <a:lnTo>
                  <a:pt x="10058990" y="114300"/>
                </a:lnTo>
                <a:lnTo>
                  <a:pt x="0" y="114300"/>
                </a:lnTo>
                <a:lnTo>
                  <a:pt x="0" y="0"/>
                </a:lnTo>
                <a:close/>
              </a:path>
            </a:pathLst>
          </a:custGeom>
          <a:blipFill>
            <a:blip r:embed="rId5"/>
            <a:stretch>
              <a:fillRect t="-2" b="-5"/>
            </a:stretch>
          </a:blipFill>
        </p:spPr>
      </p:sp>
      <p:sp>
        <p:nvSpPr>
          <p:cNvPr id="24" name="Freeform 24" descr="preencoded.png"/>
          <p:cNvSpPr/>
          <p:nvPr/>
        </p:nvSpPr>
        <p:spPr>
          <a:xfrm>
            <a:off x="12279211" y="6030963"/>
            <a:ext cx="587578" cy="587578"/>
          </a:xfrm>
          <a:custGeom>
            <a:avLst/>
            <a:gdLst/>
            <a:ahLst/>
            <a:cxnLst/>
            <a:rect l="l" t="t" r="r" b="b"/>
            <a:pathLst>
              <a:path w="587578" h="587578">
                <a:moveTo>
                  <a:pt x="0" y="0"/>
                </a:moveTo>
                <a:lnTo>
                  <a:pt x="587578" y="0"/>
                </a:lnTo>
                <a:lnTo>
                  <a:pt x="587578" y="587579"/>
                </a:lnTo>
                <a:lnTo>
                  <a:pt x="0" y="587579"/>
                </a:lnTo>
                <a:lnTo>
                  <a:pt x="0" y="0"/>
                </a:lnTo>
                <a:close/>
              </a:path>
            </a:pathLst>
          </a:custGeom>
          <a:blipFill>
            <a:blip r:embed="rId6"/>
            <a:stretch>
              <a:fillRect/>
            </a:stretch>
          </a:blipFill>
        </p:spPr>
      </p:sp>
      <p:sp>
        <p:nvSpPr>
          <p:cNvPr id="25" name="Freeform 25" descr="preencoded.png"/>
          <p:cNvSpPr/>
          <p:nvPr/>
        </p:nvSpPr>
        <p:spPr>
          <a:xfrm>
            <a:off x="12455423" y="6207176"/>
            <a:ext cx="235001" cy="235001"/>
          </a:xfrm>
          <a:custGeom>
            <a:avLst/>
            <a:gdLst/>
            <a:ahLst/>
            <a:cxnLst/>
            <a:rect l="l" t="t" r="r" b="b"/>
            <a:pathLst>
              <a:path w="235001" h="235001">
                <a:moveTo>
                  <a:pt x="0" y="0"/>
                </a:moveTo>
                <a:lnTo>
                  <a:pt x="235001" y="0"/>
                </a:lnTo>
                <a:lnTo>
                  <a:pt x="235001" y="235001"/>
                </a:lnTo>
                <a:lnTo>
                  <a:pt x="0" y="2350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6" name="TextBox 26"/>
          <p:cNvSpPr txBox="1"/>
          <p:nvPr/>
        </p:nvSpPr>
        <p:spPr>
          <a:xfrm>
            <a:off x="7767933" y="6795345"/>
            <a:ext cx="2570559" cy="340223"/>
          </a:xfrm>
          <a:prstGeom prst="rect">
            <a:avLst/>
          </a:prstGeom>
        </p:spPr>
        <p:txBody>
          <a:bodyPr lIns="0" tIns="0" rIns="0" bIns="0" rtlCol="0" anchor="t">
            <a:spAutoFit/>
          </a:bodyPr>
          <a:lstStyle/>
          <a:p>
            <a:pPr algn="l">
              <a:lnSpc>
                <a:spcPts val="2500"/>
              </a:lnSpc>
            </a:pPr>
            <a:r>
              <a:rPr lang="en-US" sz="2000" b="1">
                <a:solidFill>
                  <a:srgbClr val="E0D6DE"/>
                </a:solidFill>
                <a:latin typeface="Petrona Bold"/>
                <a:ea typeface="Petrona Bold"/>
                <a:cs typeface="Petrona Bold"/>
                <a:sym typeface="Petrona Bold"/>
              </a:rPr>
              <a:t>Marketing Spend</a:t>
            </a:r>
          </a:p>
        </p:txBody>
      </p:sp>
      <p:sp>
        <p:nvSpPr>
          <p:cNvPr id="27" name="TextBox 27"/>
          <p:cNvSpPr txBox="1"/>
          <p:nvPr/>
        </p:nvSpPr>
        <p:spPr>
          <a:xfrm>
            <a:off x="7767933" y="7186317"/>
            <a:ext cx="9610134" cy="379962"/>
          </a:xfrm>
          <a:prstGeom prst="rect">
            <a:avLst/>
          </a:prstGeom>
        </p:spPr>
        <p:txBody>
          <a:bodyPr lIns="0" tIns="0" rIns="0" bIns="0" rtlCol="0" anchor="t">
            <a:spAutoFit/>
          </a:bodyPr>
          <a:lstStyle/>
          <a:p>
            <a:pPr algn="l">
              <a:lnSpc>
                <a:spcPts val="2437"/>
              </a:lnSpc>
            </a:pPr>
            <a:r>
              <a:rPr lang="en-US" sz="1500">
                <a:solidFill>
                  <a:srgbClr val="E0D6DE"/>
                </a:solidFill>
                <a:latin typeface="Inter"/>
                <a:ea typeface="Inter"/>
                <a:cs typeface="Inter"/>
                <a:sym typeface="Inter"/>
              </a:rPr>
              <a:t>Assess its impact on profit generation.</a:t>
            </a:r>
          </a:p>
        </p:txBody>
      </p:sp>
      <p:grpSp>
        <p:nvGrpSpPr>
          <p:cNvPr id="28" name="Group 28"/>
          <p:cNvGrpSpPr/>
          <p:nvPr/>
        </p:nvGrpSpPr>
        <p:grpSpPr>
          <a:xfrm>
            <a:off x="7543505" y="8280349"/>
            <a:ext cx="10058991" cy="1465955"/>
            <a:chOff x="0" y="0"/>
            <a:chExt cx="13411987" cy="1954606"/>
          </a:xfrm>
        </p:grpSpPr>
        <p:sp>
          <p:nvSpPr>
            <p:cNvPr id="29" name="Freeform 29"/>
            <p:cNvSpPr/>
            <p:nvPr/>
          </p:nvSpPr>
          <p:spPr>
            <a:xfrm>
              <a:off x="0" y="0"/>
              <a:ext cx="13411963" cy="1954657"/>
            </a:xfrm>
            <a:custGeom>
              <a:avLst/>
              <a:gdLst/>
              <a:ahLst/>
              <a:cxnLst/>
              <a:rect l="l" t="t" r="r" b="b"/>
              <a:pathLst>
                <a:path w="13411963" h="1954657">
                  <a:moveTo>
                    <a:pt x="0" y="182880"/>
                  </a:moveTo>
                  <a:cubicBezTo>
                    <a:pt x="0" y="81915"/>
                    <a:pt x="81915" y="0"/>
                    <a:pt x="182880" y="0"/>
                  </a:cubicBezTo>
                  <a:lnTo>
                    <a:pt x="13229082" y="0"/>
                  </a:lnTo>
                  <a:cubicBezTo>
                    <a:pt x="13330047" y="0"/>
                    <a:pt x="13411963" y="81915"/>
                    <a:pt x="13411963" y="182880"/>
                  </a:cubicBezTo>
                  <a:lnTo>
                    <a:pt x="13411963" y="1771777"/>
                  </a:lnTo>
                  <a:cubicBezTo>
                    <a:pt x="13411963" y="1872742"/>
                    <a:pt x="13330047" y="1954657"/>
                    <a:pt x="13229082" y="1954657"/>
                  </a:cubicBezTo>
                  <a:lnTo>
                    <a:pt x="182880" y="1954657"/>
                  </a:lnTo>
                  <a:cubicBezTo>
                    <a:pt x="81915" y="1954657"/>
                    <a:pt x="0" y="1872742"/>
                    <a:pt x="0" y="1771777"/>
                  </a:cubicBezTo>
                  <a:close/>
                </a:path>
              </a:pathLst>
            </a:custGeom>
            <a:solidFill>
              <a:srgbClr val="0C0524">
                <a:alpha val="90196"/>
              </a:srgbClr>
            </a:solidFill>
            <a:ln w="12700">
              <a:solidFill>
                <a:srgbClr val="000000"/>
              </a:solidFill>
            </a:ln>
          </p:spPr>
        </p:sp>
      </p:grpSp>
      <p:sp>
        <p:nvSpPr>
          <p:cNvPr id="30" name="Freeform 30" descr="preencoded.png"/>
          <p:cNvSpPr/>
          <p:nvPr/>
        </p:nvSpPr>
        <p:spPr>
          <a:xfrm>
            <a:off x="7543505" y="8251774"/>
            <a:ext cx="10058991" cy="114300"/>
          </a:xfrm>
          <a:custGeom>
            <a:avLst/>
            <a:gdLst/>
            <a:ahLst/>
            <a:cxnLst/>
            <a:rect l="l" t="t" r="r" b="b"/>
            <a:pathLst>
              <a:path w="10058991" h="114300">
                <a:moveTo>
                  <a:pt x="0" y="0"/>
                </a:moveTo>
                <a:lnTo>
                  <a:pt x="10058990" y="0"/>
                </a:lnTo>
                <a:lnTo>
                  <a:pt x="10058990" y="114300"/>
                </a:lnTo>
                <a:lnTo>
                  <a:pt x="0" y="114300"/>
                </a:lnTo>
                <a:lnTo>
                  <a:pt x="0" y="0"/>
                </a:lnTo>
                <a:close/>
              </a:path>
            </a:pathLst>
          </a:custGeom>
          <a:blipFill>
            <a:blip r:embed="rId5"/>
            <a:stretch>
              <a:fillRect t="-2" b="-5"/>
            </a:stretch>
          </a:blipFill>
        </p:spPr>
      </p:sp>
      <p:sp>
        <p:nvSpPr>
          <p:cNvPr id="31" name="Freeform 31" descr="preencoded.png"/>
          <p:cNvSpPr/>
          <p:nvPr/>
        </p:nvSpPr>
        <p:spPr>
          <a:xfrm>
            <a:off x="12279211" y="7986560"/>
            <a:ext cx="587578" cy="587578"/>
          </a:xfrm>
          <a:custGeom>
            <a:avLst/>
            <a:gdLst/>
            <a:ahLst/>
            <a:cxnLst/>
            <a:rect l="l" t="t" r="r" b="b"/>
            <a:pathLst>
              <a:path w="587578" h="587578">
                <a:moveTo>
                  <a:pt x="0" y="0"/>
                </a:moveTo>
                <a:lnTo>
                  <a:pt x="587578" y="0"/>
                </a:lnTo>
                <a:lnTo>
                  <a:pt x="587578" y="587578"/>
                </a:lnTo>
                <a:lnTo>
                  <a:pt x="0" y="587578"/>
                </a:lnTo>
                <a:lnTo>
                  <a:pt x="0" y="0"/>
                </a:lnTo>
                <a:close/>
              </a:path>
            </a:pathLst>
          </a:custGeom>
          <a:blipFill>
            <a:blip r:embed="rId6"/>
            <a:stretch>
              <a:fillRect/>
            </a:stretch>
          </a:blipFill>
        </p:spPr>
      </p:sp>
      <p:sp>
        <p:nvSpPr>
          <p:cNvPr id="32" name="Freeform 32" descr="preencoded.png"/>
          <p:cNvSpPr/>
          <p:nvPr/>
        </p:nvSpPr>
        <p:spPr>
          <a:xfrm>
            <a:off x="12455423" y="8162773"/>
            <a:ext cx="235001" cy="235001"/>
          </a:xfrm>
          <a:custGeom>
            <a:avLst/>
            <a:gdLst/>
            <a:ahLst/>
            <a:cxnLst/>
            <a:rect l="l" t="t" r="r" b="b"/>
            <a:pathLst>
              <a:path w="235001" h="235001">
                <a:moveTo>
                  <a:pt x="0" y="0"/>
                </a:moveTo>
                <a:lnTo>
                  <a:pt x="235001" y="0"/>
                </a:lnTo>
                <a:lnTo>
                  <a:pt x="235001" y="235000"/>
                </a:lnTo>
                <a:lnTo>
                  <a:pt x="0" y="235000"/>
                </a:lnTo>
                <a:lnTo>
                  <a:pt x="0" y="0"/>
                </a:lnTo>
                <a:close/>
              </a:path>
            </a:pathLst>
          </a:custGeom>
          <a:blipFill>
            <a:blip r:embed="rId13">
              <a:extLst>
                <a:ext uri="{96DAC541-7B7A-43D3-8B79-37D633B846F1}">
                  <asvg:svgBlip xmlns:asvg="http://schemas.microsoft.com/office/drawing/2016/SVG/main" r:embed="rId14"/>
                </a:ext>
              </a:extLst>
            </a:blip>
            <a:stretch>
              <a:fillRect l="-5998" r="-6002"/>
            </a:stretch>
          </a:blipFill>
        </p:spPr>
      </p:sp>
      <p:sp>
        <p:nvSpPr>
          <p:cNvPr id="33" name="TextBox 33"/>
          <p:cNvSpPr txBox="1"/>
          <p:nvPr/>
        </p:nvSpPr>
        <p:spPr>
          <a:xfrm>
            <a:off x="7767933" y="8750941"/>
            <a:ext cx="2570559" cy="340223"/>
          </a:xfrm>
          <a:prstGeom prst="rect">
            <a:avLst/>
          </a:prstGeom>
        </p:spPr>
        <p:txBody>
          <a:bodyPr lIns="0" tIns="0" rIns="0" bIns="0" rtlCol="0" anchor="t">
            <a:spAutoFit/>
          </a:bodyPr>
          <a:lstStyle/>
          <a:p>
            <a:pPr algn="l">
              <a:lnSpc>
                <a:spcPts val="2500"/>
              </a:lnSpc>
            </a:pPr>
            <a:r>
              <a:rPr lang="en-US" sz="2000" b="1">
                <a:solidFill>
                  <a:srgbClr val="E0D6DE"/>
                </a:solidFill>
                <a:latin typeface="Petrona Bold"/>
                <a:ea typeface="Petrona Bold"/>
                <a:cs typeface="Petrona Bold"/>
                <a:sym typeface="Petrona Bold"/>
              </a:rPr>
              <a:t>Profit Prediction</a:t>
            </a:r>
          </a:p>
        </p:txBody>
      </p:sp>
      <p:sp>
        <p:nvSpPr>
          <p:cNvPr id="34" name="TextBox 34"/>
          <p:cNvSpPr txBox="1"/>
          <p:nvPr/>
        </p:nvSpPr>
        <p:spPr>
          <a:xfrm>
            <a:off x="7767933" y="9141914"/>
            <a:ext cx="9610134" cy="379962"/>
          </a:xfrm>
          <a:prstGeom prst="rect">
            <a:avLst/>
          </a:prstGeom>
        </p:spPr>
        <p:txBody>
          <a:bodyPr lIns="0" tIns="0" rIns="0" bIns="0" rtlCol="0" anchor="t">
            <a:spAutoFit/>
          </a:bodyPr>
          <a:lstStyle/>
          <a:p>
            <a:pPr algn="l">
              <a:lnSpc>
                <a:spcPts val="2437"/>
              </a:lnSpc>
            </a:pPr>
            <a:r>
              <a:rPr lang="en-US" sz="1500">
                <a:solidFill>
                  <a:srgbClr val="E0D6DE"/>
                </a:solidFill>
                <a:latin typeface="Inter"/>
                <a:ea typeface="Inter"/>
                <a:cs typeface="Inter"/>
                <a:sym typeface="Inter"/>
              </a:rPr>
              <a:t>Utilize regression analysis to forecast profit values.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a:ln w="12700">
              <a:solidFill>
                <a:srgbClr val="000000"/>
              </a:solidFill>
            </a:ln>
          </p:spPr>
        </p:sp>
      </p:grpSp>
      <p:sp>
        <p:nvSpPr>
          <p:cNvPr id="5" name="TextBox 5"/>
          <p:cNvSpPr txBox="1"/>
          <p:nvPr/>
        </p:nvSpPr>
        <p:spPr>
          <a:xfrm>
            <a:off x="992238" y="1045959"/>
            <a:ext cx="13385597" cy="977951"/>
          </a:xfrm>
          <a:prstGeom prst="rect">
            <a:avLst/>
          </a:prstGeom>
        </p:spPr>
        <p:txBody>
          <a:bodyPr lIns="0" tIns="0" rIns="0" bIns="0" rtlCol="0" anchor="t">
            <a:spAutoFit/>
          </a:bodyPr>
          <a:lstStyle/>
          <a:p>
            <a:pPr algn="l">
              <a:lnSpc>
                <a:spcPts val="7312"/>
              </a:lnSpc>
            </a:pPr>
            <a:r>
              <a:rPr lang="en-US" sz="5812" b="1">
                <a:solidFill>
                  <a:srgbClr val="FF8AAF"/>
                </a:solidFill>
                <a:latin typeface="Petrona Bold"/>
                <a:ea typeface="Petrona Bold"/>
                <a:cs typeface="Petrona Bold"/>
                <a:sym typeface="Petrona Bold"/>
              </a:rPr>
              <a:t>Dataset Description: Startup Financials</a:t>
            </a:r>
          </a:p>
        </p:txBody>
      </p:sp>
      <p:sp>
        <p:nvSpPr>
          <p:cNvPr id="6" name="TextBox 6"/>
          <p:cNvSpPr txBox="1"/>
          <p:nvPr/>
        </p:nvSpPr>
        <p:spPr>
          <a:xfrm>
            <a:off x="992238" y="2618480"/>
            <a:ext cx="9505359" cy="992981"/>
          </a:xfrm>
          <a:prstGeom prst="rect">
            <a:avLst/>
          </a:prstGeom>
        </p:spPr>
        <p:txBody>
          <a:bodyPr lIns="0" tIns="0" rIns="0" bIns="0" rtlCol="0" anchor="t">
            <a:spAutoFit/>
          </a:bodyPr>
          <a:lstStyle/>
          <a:p>
            <a:pPr algn="l">
              <a:lnSpc>
                <a:spcPts val="3562"/>
              </a:lnSpc>
            </a:pPr>
            <a:r>
              <a:rPr lang="en-US" sz="2187">
                <a:solidFill>
                  <a:srgbClr val="E0D6DE"/>
                </a:solidFill>
                <a:latin typeface="Inter"/>
                <a:ea typeface="Inter"/>
                <a:cs typeface="Inter"/>
                <a:sym typeface="Inter"/>
              </a:rPr>
              <a:t>The dataset comprises financial and operational data from 50 startups across three key U.S. states: New York, California, and Florida.</a:t>
            </a:r>
          </a:p>
        </p:txBody>
      </p:sp>
      <p:sp>
        <p:nvSpPr>
          <p:cNvPr id="7" name="TextBox 7"/>
          <p:cNvSpPr txBox="1"/>
          <p:nvPr/>
        </p:nvSpPr>
        <p:spPr>
          <a:xfrm>
            <a:off x="992238" y="3780834"/>
            <a:ext cx="9505359" cy="539353"/>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E0D6DE"/>
                </a:solidFill>
                <a:latin typeface="Inter Bold"/>
                <a:ea typeface="Inter Bold"/>
                <a:cs typeface="Inter Bold"/>
                <a:sym typeface="Inter Bold"/>
              </a:rPr>
              <a:t>R&amp;D Spend:</a:t>
            </a:r>
            <a:r>
              <a:rPr lang="en-US" sz="2187">
                <a:solidFill>
                  <a:srgbClr val="E0D6DE"/>
                </a:solidFill>
                <a:latin typeface="Inter"/>
                <a:ea typeface="Inter"/>
                <a:cs typeface="Inter"/>
                <a:sym typeface="Inter"/>
              </a:rPr>
              <a:t> Research and Development expenditures.</a:t>
            </a:r>
          </a:p>
        </p:txBody>
      </p:sp>
      <p:sp>
        <p:nvSpPr>
          <p:cNvPr id="8" name="TextBox 8"/>
          <p:cNvSpPr txBox="1"/>
          <p:nvPr/>
        </p:nvSpPr>
        <p:spPr>
          <a:xfrm>
            <a:off x="992238" y="4333580"/>
            <a:ext cx="9505359" cy="539353"/>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E0D6DE"/>
                </a:solidFill>
                <a:latin typeface="Inter Bold"/>
                <a:ea typeface="Inter Bold"/>
                <a:cs typeface="Inter Bold"/>
                <a:sym typeface="Inter Bold"/>
              </a:rPr>
              <a:t>Administration Spend:</a:t>
            </a:r>
            <a:r>
              <a:rPr lang="en-US" sz="2187">
                <a:solidFill>
                  <a:srgbClr val="E0D6DE"/>
                </a:solidFill>
                <a:latin typeface="Inter"/>
                <a:ea typeface="Inter"/>
                <a:cs typeface="Inter"/>
                <a:sym typeface="Inter"/>
              </a:rPr>
              <a:t> General administrative costs.</a:t>
            </a:r>
          </a:p>
        </p:txBody>
      </p:sp>
      <p:sp>
        <p:nvSpPr>
          <p:cNvPr id="9" name="TextBox 9"/>
          <p:cNvSpPr txBox="1"/>
          <p:nvPr/>
        </p:nvSpPr>
        <p:spPr>
          <a:xfrm>
            <a:off x="992238" y="4886325"/>
            <a:ext cx="9505359" cy="539353"/>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E0D6DE"/>
                </a:solidFill>
                <a:latin typeface="Inter Bold"/>
                <a:ea typeface="Inter Bold"/>
                <a:cs typeface="Inter Bold"/>
                <a:sym typeface="Inter Bold"/>
              </a:rPr>
              <a:t>Marketing Spend:</a:t>
            </a:r>
            <a:r>
              <a:rPr lang="en-US" sz="2187">
                <a:solidFill>
                  <a:srgbClr val="E0D6DE"/>
                </a:solidFill>
                <a:latin typeface="Inter"/>
                <a:ea typeface="Inter"/>
                <a:cs typeface="Inter"/>
                <a:sym typeface="Inter"/>
              </a:rPr>
              <a:t> Expenses related to marketing activities.</a:t>
            </a:r>
          </a:p>
        </p:txBody>
      </p:sp>
      <p:sp>
        <p:nvSpPr>
          <p:cNvPr id="10" name="TextBox 10"/>
          <p:cNvSpPr txBox="1"/>
          <p:nvPr/>
        </p:nvSpPr>
        <p:spPr>
          <a:xfrm>
            <a:off x="992238" y="5439070"/>
            <a:ext cx="9505359" cy="539353"/>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E0D6DE"/>
                </a:solidFill>
                <a:latin typeface="Inter Bold"/>
                <a:ea typeface="Inter Bold"/>
                <a:cs typeface="Inter Bold"/>
                <a:sym typeface="Inter Bold"/>
              </a:rPr>
              <a:t>State:</a:t>
            </a:r>
            <a:r>
              <a:rPr lang="en-US" sz="2187">
                <a:solidFill>
                  <a:srgbClr val="E0D6DE"/>
                </a:solidFill>
                <a:latin typeface="Inter"/>
                <a:ea typeface="Inter"/>
                <a:cs typeface="Inter"/>
                <a:sym typeface="Inter"/>
              </a:rPr>
              <a:t> Geographical location of the startup.</a:t>
            </a:r>
          </a:p>
        </p:txBody>
      </p:sp>
      <p:sp>
        <p:nvSpPr>
          <p:cNvPr id="11" name="TextBox 11"/>
          <p:cNvSpPr txBox="1"/>
          <p:nvPr/>
        </p:nvSpPr>
        <p:spPr>
          <a:xfrm>
            <a:off x="992238" y="5991816"/>
            <a:ext cx="9505359" cy="539353"/>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E0D6DE"/>
                </a:solidFill>
                <a:latin typeface="Inter Bold"/>
                <a:ea typeface="Inter Bold"/>
                <a:cs typeface="Inter Bold"/>
                <a:sym typeface="Inter Bold"/>
              </a:rPr>
              <a:t>Profit:</a:t>
            </a:r>
            <a:r>
              <a:rPr lang="en-US" sz="2187">
                <a:solidFill>
                  <a:srgbClr val="E0D6DE"/>
                </a:solidFill>
                <a:latin typeface="Inter"/>
                <a:ea typeface="Inter"/>
                <a:cs typeface="Inter"/>
                <a:sym typeface="Inter"/>
              </a:rPr>
              <a:t> The net profit generated by the startup.</a:t>
            </a:r>
          </a:p>
        </p:txBody>
      </p:sp>
      <p:sp>
        <p:nvSpPr>
          <p:cNvPr id="12" name="Freeform 12" descr="preencoded.png"/>
          <p:cNvSpPr/>
          <p:nvPr/>
        </p:nvSpPr>
        <p:spPr>
          <a:xfrm>
            <a:off x="11198866" y="2768051"/>
            <a:ext cx="6106268" cy="6106268"/>
          </a:xfrm>
          <a:custGeom>
            <a:avLst/>
            <a:gdLst/>
            <a:ahLst/>
            <a:cxnLst/>
            <a:rect l="l" t="t" r="r" b="b"/>
            <a:pathLst>
              <a:path w="6106268" h="6106268">
                <a:moveTo>
                  <a:pt x="0" y="0"/>
                </a:moveTo>
                <a:lnTo>
                  <a:pt x="6106268" y="0"/>
                </a:lnTo>
                <a:lnTo>
                  <a:pt x="6106268" y="6106268"/>
                </a:lnTo>
                <a:lnTo>
                  <a:pt x="0" y="6106268"/>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a:ln w="12700">
              <a:solidFill>
                <a:srgbClr val="000000"/>
              </a:solidFill>
            </a:ln>
          </p:spPr>
          <p:txBody>
            <a:bodyPr/>
            <a:lstStyle/>
            <a:p>
              <a:endParaRPr lang="en-IN" dirty="0"/>
            </a:p>
          </p:txBody>
        </p:sp>
      </p:grpSp>
      <p:sp>
        <p:nvSpPr>
          <p:cNvPr id="5" name="Freeform 5" descr="preencoded.png"/>
          <p:cNvSpPr/>
          <p:nvPr/>
        </p:nvSpPr>
        <p:spPr>
          <a:xfrm>
            <a:off x="0" y="0"/>
            <a:ext cx="18288000" cy="3544043"/>
          </a:xfrm>
          <a:custGeom>
            <a:avLst/>
            <a:gdLst/>
            <a:ahLst/>
            <a:cxnLst/>
            <a:rect l="l" t="t" r="r" b="b"/>
            <a:pathLst>
              <a:path w="18288000" h="3544043">
                <a:moveTo>
                  <a:pt x="0" y="0"/>
                </a:moveTo>
                <a:lnTo>
                  <a:pt x="18288000" y="0"/>
                </a:lnTo>
                <a:lnTo>
                  <a:pt x="18288000" y="3544043"/>
                </a:lnTo>
                <a:lnTo>
                  <a:pt x="0" y="3544043"/>
                </a:lnTo>
                <a:lnTo>
                  <a:pt x="0" y="0"/>
                </a:lnTo>
                <a:close/>
              </a:path>
            </a:pathLst>
          </a:custGeom>
          <a:blipFill>
            <a:blip r:embed="rId4"/>
            <a:stretch>
              <a:fillRect l="-10" r="-10"/>
            </a:stretch>
          </a:blipFill>
        </p:spPr>
      </p:sp>
      <p:sp>
        <p:nvSpPr>
          <p:cNvPr id="6" name="TextBox 6"/>
          <p:cNvSpPr txBox="1"/>
          <p:nvPr/>
        </p:nvSpPr>
        <p:spPr>
          <a:xfrm>
            <a:off x="992238" y="4749251"/>
            <a:ext cx="12138422" cy="977951"/>
          </a:xfrm>
          <a:prstGeom prst="rect">
            <a:avLst/>
          </a:prstGeom>
        </p:spPr>
        <p:txBody>
          <a:bodyPr lIns="0" tIns="0" rIns="0" bIns="0" rtlCol="0" anchor="t">
            <a:spAutoFit/>
          </a:bodyPr>
          <a:lstStyle/>
          <a:p>
            <a:pPr algn="l">
              <a:lnSpc>
                <a:spcPts val="7312"/>
              </a:lnSpc>
            </a:pPr>
            <a:r>
              <a:rPr lang="en-US" sz="5812" b="1">
                <a:solidFill>
                  <a:srgbClr val="FF8AAF"/>
                </a:solidFill>
                <a:latin typeface="Petrona Bold"/>
                <a:ea typeface="Petrona Bold"/>
                <a:cs typeface="Petrona Bold"/>
                <a:sym typeface="Petrona Bold"/>
              </a:rPr>
              <a:t>Methodology: From Data to Insights</a:t>
            </a:r>
          </a:p>
        </p:txBody>
      </p:sp>
      <p:sp>
        <p:nvSpPr>
          <p:cNvPr id="7" name="TextBox 7"/>
          <p:cNvSpPr txBox="1"/>
          <p:nvPr/>
        </p:nvSpPr>
        <p:spPr>
          <a:xfrm>
            <a:off x="992238" y="6047632"/>
            <a:ext cx="283521" cy="459134"/>
          </a:xfrm>
          <a:prstGeom prst="rect">
            <a:avLst/>
          </a:prstGeom>
        </p:spPr>
        <p:txBody>
          <a:bodyPr lIns="0" tIns="0" rIns="0" bIns="0" rtlCol="0" anchor="t">
            <a:spAutoFit/>
          </a:bodyPr>
          <a:lstStyle/>
          <a:p>
            <a:pPr algn="l">
              <a:lnSpc>
                <a:spcPts val="3562"/>
              </a:lnSpc>
            </a:pPr>
            <a:r>
              <a:rPr lang="en-US" sz="2187" dirty="0">
                <a:solidFill>
                  <a:srgbClr val="E0D6DE"/>
                </a:solidFill>
                <a:latin typeface="Petrona Light"/>
                <a:ea typeface="Petrona Light"/>
                <a:cs typeface="Petrona Light"/>
                <a:sym typeface="Petrona Light"/>
              </a:rPr>
              <a:t>01</a:t>
            </a:r>
          </a:p>
        </p:txBody>
      </p:sp>
      <p:sp>
        <p:nvSpPr>
          <p:cNvPr id="8" name="Freeform 8" descr="preencoded.png"/>
          <p:cNvSpPr/>
          <p:nvPr/>
        </p:nvSpPr>
        <p:spPr>
          <a:xfrm>
            <a:off x="992238" y="6596215"/>
            <a:ext cx="5245446" cy="38100"/>
          </a:xfrm>
          <a:custGeom>
            <a:avLst/>
            <a:gdLst/>
            <a:ahLst/>
            <a:cxnLst/>
            <a:rect l="l" t="t" r="r" b="b"/>
            <a:pathLst>
              <a:path w="5245446" h="38100">
                <a:moveTo>
                  <a:pt x="0" y="0"/>
                </a:moveTo>
                <a:lnTo>
                  <a:pt x="5245446" y="0"/>
                </a:lnTo>
                <a:lnTo>
                  <a:pt x="5245446" y="38100"/>
                </a:lnTo>
                <a:lnTo>
                  <a:pt x="0" y="38100"/>
                </a:lnTo>
                <a:lnTo>
                  <a:pt x="0" y="0"/>
                </a:lnTo>
                <a:close/>
              </a:path>
            </a:pathLst>
          </a:custGeom>
          <a:blipFill>
            <a:blip r:embed="rId5"/>
            <a:stretch>
              <a:fillRect l="-26" r="-27"/>
            </a:stretch>
          </a:blipFill>
        </p:spPr>
      </p:sp>
      <p:sp>
        <p:nvSpPr>
          <p:cNvPr id="9" name="TextBox 9"/>
          <p:cNvSpPr txBox="1"/>
          <p:nvPr/>
        </p:nvSpPr>
        <p:spPr>
          <a:xfrm>
            <a:off x="992238" y="6785524"/>
            <a:ext cx="5245446" cy="958748"/>
          </a:xfrm>
          <a:prstGeom prst="rect">
            <a:avLst/>
          </a:prstGeom>
        </p:spPr>
        <p:txBody>
          <a:bodyPr lIns="0" tIns="0" rIns="0" bIns="0" rtlCol="0" anchor="t">
            <a:spAutoFit/>
          </a:bodyPr>
          <a:lstStyle/>
          <a:p>
            <a:pPr algn="l">
              <a:lnSpc>
                <a:spcPts val="3625"/>
              </a:lnSpc>
            </a:pPr>
            <a:r>
              <a:rPr lang="en-US" sz="2874" b="1" dirty="0">
                <a:solidFill>
                  <a:srgbClr val="E0D6DE"/>
                </a:solidFill>
                <a:latin typeface="Petrona Bold"/>
                <a:ea typeface="Petrona Bold"/>
                <a:cs typeface="Petrona Bold"/>
                <a:sym typeface="Petrona Bold"/>
              </a:rPr>
              <a:t>Data Collection &amp; Preprocessing</a:t>
            </a:r>
          </a:p>
        </p:txBody>
      </p:sp>
      <p:sp>
        <p:nvSpPr>
          <p:cNvPr id="10" name="TextBox 10"/>
          <p:cNvSpPr txBox="1"/>
          <p:nvPr/>
        </p:nvSpPr>
        <p:spPr>
          <a:xfrm>
            <a:off x="992238" y="7828655"/>
            <a:ext cx="5245446" cy="992981"/>
          </a:xfrm>
          <a:prstGeom prst="rect">
            <a:avLst/>
          </a:prstGeom>
        </p:spPr>
        <p:txBody>
          <a:bodyPr lIns="0" tIns="0" rIns="0" bIns="0" rtlCol="0" anchor="t">
            <a:spAutoFit/>
          </a:bodyPr>
          <a:lstStyle/>
          <a:p>
            <a:pPr algn="l">
              <a:lnSpc>
                <a:spcPts val="3562"/>
              </a:lnSpc>
            </a:pPr>
            <a:r>
              <a:rPr lang="en-US" sz="2187">
                <a:solidFill>
                  <a:srgbClr val="E0D6DE"/>
                </a:solidFill>
                <a:latin typeface="Inter"/>
                <a:ea typeface="Inter"/>
                <a:cs typeface="Inter"/>
                <a:sym typeface="Inter"/>
              </a:rPr>
              <a:t>Gathered and cleaned data to ensure consistency and accuracy.</a:t>
            </a:r>
          </a:p>
        </p:txBody>
      </p:sp>
      <p:sp>
        <p:nvSpPr>
          <p:cNvPr id="11" name="TextBox 11"/>
          <p:cNvSpPr txBox="1"/>
          <p:nvPr/>
        </p:nvSpPr>
        <p:spPr>
          <a:xfrm>
            <a:off x="6521206" y="6047632"/>
            <a:ext cx="283521" cy="459134"/>
          </a:xfrm>
          <a:prstGeom prst="rect">
            <a:avLst/>
          </a:prstGeom>
        </p:spPr>
        <p:txBody>
          <a:bodyPr lIns="0" tIns="0" rIns="0" bIns="0" rtlCol="0" anchor="t">
            <a:spAutoFit/>
          </a:bodyPr>
          <a:lstStyle/>
          <a:p>
            <a:pPr algn="l">
              <a:lnSpc>
                <a:spcPts val="3562"/>
              </a:lnSpc>
            </a:pPr>
            <a:r>
              <a:rPr lang="en-US" sz="2187">
                <a:solidFill>
                  <a:srgbClr val="E0D6DE"/>
                </a:solidFill>
                <a:latin typeface="Petrona Light"/>
                <a:ea typeface="Petrona Light"/>
                <a:cs typeface="Petrona Light"/>
                <a:sym typeface="Petrona Light"/>
              </a:rPr>
              <a:t>02</a:t>
            </a:r>
          </a:p>
        </p:txBody>
      </p:sp>
      <p:sp>
        <p:nvSpPr>
          <p:cNvPr id="12" name="Freeform 12" descr="preencoded.png"/>
          <p:cNvSpPr/>
          <p:nvPr/>
        </p:nvSpPr>
        <p:spPr>
          <a:xfrm>
            <a:off x="6521206" y="6596215"/>
            <a:ext cx="5245446" cy="38100"/>
          </a:xfrm>
          <a:custGeom>
            <a:avLst/>
            <a:gdLst/>
            <a:ahLst/>
            <a:cxnLst/>
            <a:rect l="l" t="t" r="r" b="b"/>
            <a:pathLst>
              <a:path w="5245446" h="38100">
                <a:moveTo>
                  <a:pt x="0" y="0"/>
                </a:moveTo>
                <a:lnTo>
                  <a:pt x="5245446" y="0"/>
                </a:lnTo>
                <a:lnTo>
                  <a:pt x="5245446" y="38100"/>
                </a:lnTo>
                <a:lnTo>
                  <a:pt x="0" y="38100"/>
                </a:lnTo>
                <a:lnTo>
                  <a:pt x="0" y="0"/>
                </a:lnTo>
                <a:close/>
              </a:path>
            </a:pathLst>
          </a:custGeom>
          <a:blipFill>
            <a:blip r:embed="rId5"/>
            <a:stretch>
              <a:fillRect l="-26" r="-27"/>
            </a:stretch>
          </a:blipFill>
        </p:spPr>
      </p:sp>
      <p:sp>
        <p:nvSpPr>
          <p:cNvPr id="13" name="TextBox 13"/>
          <p:cNvSpPr txBox="1"/>
          <p:nvPr/>
        </p:nvSpPr>
        <p:spPr>
          <a:xfrm>
            <a:off x="6521206" y="6785524"/>
            <a:ext cx="5245446" cy="958748"/>
          </a:xfrm>
          <a:prstGeom prst="rect">
            <a:avLst/>
          </a:prstGeom>
        </p:spPr>
        <p:txBody>
          <a:bodyPr lIns="0" tIns="0" rIns="0" bIns="0" rtlCol="0" anchor="t">
            <a:spAutoFit/>
          </a:bodyPr>
          <a:lstStyle/>
          <a:p>
            <a:pPr algn="l">
              <a:lnSpc>
                <a:spcPts val="3625"/>
              </a:lnSpc>
            </a:pPr>
            <a:r>
              <a:rPr lang="en-US" sz="2874" b="1">
                <a:solidFill>
                  <a:srgbClr val="E0D6DE"/>
                </a:solidFill>
                <a:latin typeface="Petrona Bold"/>
                <a:ea typeface="Petrona Bold"/>
                <a:cs typeface="Petrona Bold"/>
                <a:sym typeface="Petrona Bold"/>
              </a:rPr>
              <a:t>Exploratory Data Analysis (EDA)</a:t>
            </a:r>
          </a:p>
        </p:txBody>
      </p:sp>
      <p:sp>
        <p:nvSpPr>
          <p:cNvPr id="14" name="TextBox 14"/>
          <p:cNvSpPr txBox="1"/>
          <p:nvPr/>
        </p:nvSpPr>
        <p:spPr>
          <a:xfrm>
            <a:off x="6521206" y="7828655"/>
            <a:ext cx="5245446" cy="992981"/>
          </a:xfrm>
          <a:prstGeom prst="rect">
            <a:avLst/>
          </a:prstGeom>
        </p:spPr>
        <p:txBody>
          <a:bodyPr lIns="0" tIns="0" rIns="0" bIns="0" rtlCol="0" anchor="t">
            <a:spAutoFit/>
          </a:bodyPr>
          <a:lstStyle/>
          <a:p>
            <a:pPr algn="l">
              <a:lnSpc>
                <a:spcPts val="3562"/>
              </a:lnSpc>
            </a:pPr>
            <a:r>
              <a:rPr lang="en-US" sz="2187">
                <a:solidFill>
                  <a:srgbClr val="E0D6DE"/>
                </a:solidFill>
                <a:latin typeface="Inter"/>
                <a:ea typeface="Inter"/>
                <a:cs typeface="Inter"/>
                <a:sym typeface="Inter"/>
              </a:rPr>
              <a:t>Used Python to identify trends and relationships within the dataset.</a:t>
            </a:r>
          </a:p>
        </p:txBody>
      </p:sp>
      <p:sp>
        <p:nvSpPr>
          <p:cNvPr id="15" name="TextBox 15"/>
          <p:cNvSpPr txBox="1"/>
          <p:nvPr/>
        </p:nvSpPr>
        <p:spPr>
          <a:xfrm>
            <a:off x="12050163" y="6047632"/>
            <a:ext cx="283521" cy="459134"/>
          </a:xfrm>
          <a:prstGeom prst="rect">
            <a:avLst/>
          </a:prstGeom>
        </p:spPr>
        <p:txBody>
          <a:bodyPr lIns="0" tIns="0" rIns="0" bIns="0" rtlCol="0" anchor="t">
            <a:spAutoFit/>
          </a:bodyPr>
          <a:lstStyle/>
          <a:p>
            <a:pPr algn="l">
              <a:lnSpc>
                <a:spcPts val="3562"/>
              </a:lnSpc>
            </a:pPr>
            <a:r>
              <a:rPr lang="en-US" sz="2187">
                <a:solidFill>
                  <a:srgbClr val="E0D6DE"/>
                </a:solidFill>
                <a:latin typeface="Petrona Light"/>
                <a:ea typeface="Petrona Light"/>
                <a:cs typeface="Petrona Light"/>
                <a:sym typeface="Petrona Light"/>
              </a:rPr>
              <a:t>03</a:t>
            </a:r>
          </a:p>
        </p:txBody>
      </p:sp>
      <p:sp>
        <p:nvSpPr>
          <p:cNvPr id="16" name="Freeform 16" descr="preencoded.png"/>
          <p:cNvSpPr/>
          <p:nvPr/>
        </p:nvSpPr>
        <p:spPr>
          <a:xfrm>
            <a:off x="12050163" y="6624485"/>
            <a:ext cx="5245446" cy="38100"/>
          </a:xfrm>
          <a:custGeom>
            <a:avLst/>
            <a:gdLst/>
            <a:ahLst/>
            <a:cxnLst/>
            <a:rect l="l" t="t" r="r" b="b"/>
            <a:pathLst>
              <a:path w="5245446" h="38100">
                <a:moveTo>
                  <a:pt x="0" y="0"/>
                </a:moveTo>
                <a:lnTo>
                  <a:pt x="5245446" y="0"/>
                </a:lnTo>
                <a:lnTo>
                  <a:pt x="5245446" y="38100"/>
                </a:lnTo>
                <a:lnTo>
                  <a:pt x="0" y="38100"/>
                </a:lnTo>
                <a:lnTo>
                  <a:pt x="0" y="0"/>
                </a:lnTo>
                <a:close/>
              </a:path>
            </a:pathLst>
          </a:custGeom>
          <a:blipFill>
            <a:blip r:embed="rId5"/>
            <a:stretch>
              <a:fillRect l="-26" r="-27"/>
            </a:stretch>
          </a:blipFill>
        </p:spPr>
      </p:sp>
      <p:sp>
        <p:nvSpPr>
          <p:cNvPr id="17" name="TextBox 17"/>
          <p:cNvSpPr txBox="1"/>
          <p:nvPr/>
        </p:nvSpPr>
        <p:spPr>
          <a:xfrm>
            <a:off x="12050163" y="6785524"/>
            <a:ext cx="4634208" cy="493662"/>
          </a:xfrm>
          <a:prstGeom prst="rect">
            <a:avLst/>
          </a:prstGeom>
        </p:spPr>
        <p:txBody>
          <a:bodyPr lIns="0" tIns="0" rIns="0" bIns="0" rtlCol="0" anchor="t">
            <a:spAutoFit/>
          </a:bodyPr>
          <a:lstStyle/>
          <a:p>
            <a:pPr algn="l">
              <a:lnSpc>
                <a:spcPts val="3625"/>
              </a:lnSpc>
            </a:pPr>
            <a:r>
              <a:rPr lang="en-US" sz="2874" b="1">
                <a:solidFill>
                  <a:srgbClr val="E0D6DE"/>
                </a:solidFill>
                <a:latin typeface="Petrona Bold"/>
                <a:ea typeface="Petrona Bold"/>
                <a:cs typeface="Petrona Bold"/>
                <a:sym typeface="Petrona Bold"/>
              </a:rPr>
              <a:t>Multiple Linear Regression</a:t>
            </a:r>
          </a:p>
        </p:txBody>
      </p:sp>
      <p:sp>
        <p:nvSpPr>
          <p:cNvPr id="18" name="TextBox 18"/>
          <p:cNvSpPr txBox="1"/>
          <p:nvPr/>
        </p:nvSpPr>
        <p:spPr>
          <a:xfrm>
            <a:off x="12050163" y="7363568"/>
            <a:ext cx="5245446" cy="992981"/>
          </a:xfrm>
          <a:prstGeom prst="rect">
            <a:avLst/>
          </a:prstGeom>
        </p:spPr>
        <p:txBody>
          <a:bodyPr lIns="0" tIns="0" rIns="0" bIns="0" rtlCol="0" anchor="t">
            <a:spAutoFit/>
          </a:bodyPr>
          <a:lstStyle/>
          <a:p>
            <a:pPr algn="l">
              <a:lnSpc>
                <a:spcPts val="3562"/>
              </a:lnSpc>
            </a:pPr>
            <a:r>
              <a:rPr lang="en-US" sz="2187">
                <a:solidFill>
                  <a:srgbClr val="E0D6DE"/>
                </a:solidFill>
                <a:latin typeface="Inter"/>
                <a:ea typeface="Inter"/>
                <a:cs typeface="Inter"/>
                <a:sym typeface="Inter"/>
              </a:rPr>
              <a:t>Built a model to quantify expenditure variables' impact on profit.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a:ln w="12700">
              <a:solidFill>
                <a:srgbClr val="000000"/>
              </a:solidFill>
            </a:ln>
          </p:spPr>
        </p:sp>
      </p:grpSp>
      <p:sp>
        <p:nvSpPr>
          <p:cNvPr id="5" name="Freeform 5" descr="preencoded.png">
            <a:hlinkClick r:id="rId4" tooltip="https://gamma.app/?utm_source=made-with-gamma"/>
          </p:cNvPr>
          <p:cNvSpPr/>
          <p:nvPr/>
        </p:nvSpPr>
        <p:spPr>
          <a:xfrm>
            <a:off x="16049015" y="9686925"/>
            <a:ext cx="2153260" cy="514350"/>
          </a:xfrm>
          <a:custGeom>
            <a:avLst/>
            <a:gdLst/>
            <a:ahLst/>
            <a:cxnLst/>
            <a:rect l="l" t="t" r="r" b="b"/>
            <a:pathLst>
              <a:path w="2153260" h="514350">
                <a:moveTo>
                  <a:pt x="0" y="0"/>
                </a:moveTo>
                <a:lnTo>
                  <a:pt x="2153260" y="0"/>
                </a:lnTo>
                <a:lnTo>
                  <a:pt x="2153260"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sp>
        <p:nvSpPr>
          <p:cNvPr id="7" name="TextBox 7"/>
          <p:cNvSpPr txBox="1"/>
          <p:nvPr/>
        </p:nvSpPr>
        <p:spPr>
          <a:xfrm>
            <a:off x="992238" y="921991"/>
            <a:ext cx="9445523" cy="1908277"/>
          </a:xfrm>
          <a:prstGeom prst="rect">
            <a:avLst/>
          </a:prstGeom>
        </p:spPr>
        <p:txBody>
          <a:bodyPr lIns="0" tIns="0" rIns="0" bIns="0" rtlCol="0" anchor="t">
            <a:spAutoFit/>
          </a:bodyPr>
          <a:lstStyle/>
          <a:p>
            <a:pPr algn="l">
              <a:lnSpc>
                <a:spcPts val="7312"/>
              </a:lnSpc>
            </a:pPr>
            <a:r>
              <a:rPr lang="en-US" sz="5812" b="1">
                <a:solidFill>
                  <a:srgbClr val="FF8AAF"/>
                </a:solidFill>
                <a:latin typeface="Petrona Bold"/>
                <a:ea typeface="Petrona Bold"/>
                <a:cs typeface="Petrona Bold"/>
                <a:sym typeface="Petrona Bold"/>
              </a:rPr>
              <a:t>Tools and Technologies Utilized</a:t>
            </a:r>
          </a:p>
        </p:txBody>
      </p:sp>
      <p:sp>
        <p:nvSpPr>
          <p:cNvPr id="8" name="Freeform 8" descr="preencoded.png"/>
          <p:cNvSpPr/>
          <p:nvPr/>
        </p:nvSpPr>
        <p:spPr>
          <a:xfrm>
            <a:off x="992238" y="3255464"/>
            <a:ext cx="850554" cy="850554"/>
          </a:xfrm>
          <a:custGeom>
            <a:avLst/>
            <a:gdLst/>
            <a:ahLst/>
            <a:cxnLst/>
            <a:rect l="l" t="t" r="r" b="b"/>
            <a:pathLst>
              <a:path w="850554" h="850554">
                <a:moveTo>
                  <a:pt x="0" y="0"/>
                </a:moveTo>
                <a:lnTo>
                  <a:pt x="850554" y="0"/>
                </a:lnTo>
                <a:lnTo>
                  <a:pt x="850554" y="850554"/>
                </a:lnTo>
                <a:lnTo>
                  <a:pt x="0" y="850554"/>
                </a:lnTo>
                <a:lnTo>
                  <a:pt x="0" y="0"/>
                </a:lnTo>
                <a:close/>
              </a:path>
            </a:pathLst>
          </a:custGeom>
          <a:blipFill>
            <a:blip r:embed="rId7">
              <a:extLst>
                <a:ext uri="{96DAC541-7B7A-43D3-8B79-37D633B846F1}">
                  <asvg:svgBlip xmlns:asvg="http://schemas.microsoft.com/office/drawing/2016/SVG/main" r:embed="rId8"/>
                </a:ext>
              </a:extLst>
            </a:blip>
            <a:stretch>
              <a:fillRect l="-14443" r="-14445"/>
            </a:stretch>
          </a:blipFill>
        </p:spPr>
      </p:sp>
      <p:sp>
        <p:nvSpPr>
          <p:cNvPr id="9" name="TextBox 9"/>
          <p:cNvSpPr txBox="1"/>
          <p:nvPr/>
        </p:nvSpPr>
        <p:spPr>
          <a:xfrm>
            <a:off x="992238" y="4431802"/>
            <a:ext cx="3721303" cy="493662"/>
          </a:xfrm>
          <a:prstGeom prst="rect">
            <a:avLst/>
          </a:prstGeom>
        </p:spPr>
        <p:txBody>
          <a:bodyPr lIns="0" tIns="0" rIns="0" bIns="0" rtlCol="0" anchor="t">
            <a:spAutoFit/>
          </a:bodyPr>
          <a:lstStyle/>
          <a:p>
            <a:pPr algn="l">
              <a:lnSpc>
                <a:spcPts val="3625"/>
              </a:lnSpc>
            </a:pPr>
            <a:r>
              <a:rPr lang="en-US" sz="2874" b="1">
                <a:solidFill>
                  <a:srgbClr val="E0D6DE"/>
                </a:solidFill>
                <a:latin typeface="Petrona Bold"/>
                <a:ea typeface="Petrona Bold"/>
                <a:cs typeface="Petrona Bold"/>
                <a:sym typeface="Petrona Bold"/>
              </a:rPr>
              <a:t>Python</a:t>
            </a:r>
          </a:p>
        </p:txBody>
      </p:sp>
      <p:sp>
        <p:nvSpPr>
          <p:cNvPr id="10" name="TextBox 10"/>
          <p:cNvSpPr txBox="1"/>
          <p:nvPr/>
        </p:nvSpPr>
        <p:spPr>
          <a:xfrm>
            <a:off x="992238" y="5009855"/>
            <a:ext cx="9445523" cy="992981"/>
          </a:xfrm>
          <a:prstGeom prst="rect">
            <a:avLst/>
          </a:prstGeom>
        </p:spPr>
        <p:txBody>
          <a:bodyPr lIns="0" tIns="0" rIns="0" bIns="0" rtlCol="0" anchor="t">
            <a:spAutoFit/>
          </a:bodyPr>
          <a:lstStyle/>
          <a:p>
            <a:pPr algn="l">
              <a:lnSpc>
                <a:spcPts val="3562"/>
              </a:lnSpc>
            </a:pPr>
            <a:r>
              <a:rPr lang="en-US" sz="2187">
                <a:solidFill>
                  <a:srgbClr val="E0D6DE"/>
                </a:solidFill>
                <a:latin typeface="Inter"/>
                <a:ea typeface="Inter"/>
                <a:cs typeface="Inter"/>
                <a:sym typeface="Inter"/>
              </a:rPr>
              <a:t>For data preprocessing and regression analysis (Pandas, NumPy, Matplotlib, Scikit-learn).</a:t>
            </a:r>
          </a:p>
        </p:txBody>
      </p:sp>
      <p:sp>
        <p:nvSpPr>
          <p:cNvPr id="11" name="Freeform 11" descr="preencoded.png"/>
          <p:cNvSpPr/>
          <p:nvPr/>
        </p:nvSpPr>
        <p:spPr>
          <a:xfrm>
            <a:off x="992238" y="6569869"/>
            <a:ext cx="850554" cy="850554"/>
          </a:xfrm>
          <a:custGeom>
            <a:avLst/>
            <a:gdLst/>
            <a:ahLst/>
            <a:cxnLst/>
            <a:rect l="l" t="t" r="r" b="b"/>
            <a:pathLst>
              <a:path w="850554" h="850554">
                <a:moveTo>
                  <a:pt x="0" y="0"/>
                </a:moveTo>
                <a:lnTo>
                  <a:pt x="850554" y="0"/>
                </a:lnTo>
                <a:lnTo>
                  <a:pt x="850554" y="850554"/>
                </a:lnTo>
                <a:lnTo>
                  <a:pt x="0" y="850554"/>
                </a:lnTo>
                <a:lnTo>
                  <a:pt x="0" y="0"/>
                </a:lnTo>
                <a:close/>
              </a:path>
            </a:pathLst>
          </a:custGeom>
          <a:blipFill>
            <a:blip r:embed="rId9">
              <a:extLst>
                <a:ext uri="{96DAC541-7B7A-43D3-8B79-37D633B846F1}">
                  <asvg:svgBlip xmlns:asvg="http://schemas.microsoft.com/office/drawing/2016/SVG/main" r:embed="rId10"/>
                </a:ext>
              </a:extLst>
            </a:blip>
            <a:stretch>
              <a:fillRect t="-555" b="-555"/>
            </a:stretch>
          </a:blipFill>
        </p:spPr>
      </p:sp>
      <p:sp>
        <p:nvSpPr>
          <p:cNvPr id="12" name="TextBox 12"/>
          <p:cNvSpPr txBox="1"/>
          <p:nvPr/>
        </p:nvSpPr>
        <p:spPr>
          <a:xfrm>
            <a:off x="992238" y="7746206"/>
            <a:ext cx="3721303" cy="493662"/>
          </a:xfrm>
          <a:prstGeom prst="rect">
            <a:avLst/>
          </a:prstGeom>
        </p:spPr>
        <p:txBody>
          <a:bodyPr lIns="0" tIns="0" rIns="0" bIns="0" rtlCol="0" anchor="t">
            <a:spAutoFit/>
          </a:bodyPr>
          <a:lstStyle/>
          <a:p>
            <a:pPr algn="l">
              <a:lnSpc>
                <a:spcPts val="3625"/>
              </a:lnSpc>
            </a:pPr>
            <a:r>
              <a:rPr lang="en-US" sz="2874" b="1">
                <a:solidFill>
                  <a:srgbClr val="E0D6DE"/>
                </a:solidFill>
                <a:latin typeface="Petrona Bold"/>
                <a:ea typeface="Petrona Bold"/>
                <a:cs typeface="Petrona Bold"/>
                <a:sym typeface="Petrona Bold"/>
              </a:rPr>
              <a:t>Power BI</a:t>
            </a:r>
          </a:p>
        </p:txBody>
      </p:sp>
      <p:sp>
        <p:nvSpPr>
          <p:cNvPr id="13" name="TextBox 13"/>
          <p:cNvSpPr txBox="1"/>
          <p:nvPr/>
        </p:nvSpPr>
        <p:spPr>
          <a:xfrm>
            <a:off x="992238" y="8324259"/>
            <a:ext cx="9445523" cy="992981"/>
          </a:xfrm>
          <a:prstGeom prst="rect">
            <a:avLst/>
          </a:prstGeom>
        </p:spPr>
        <p:txBody>
          <a:bodyPr lIns="0" tIns="0" rIns="0" bIns="0" rtlCol="0" anchor="t">
            <a:spAutoFit/>
          </a:bodyPr>
          <a:lstStyle/>
          <a:p>
            <a:pPr algn="l">
              <a:lnSpc>
                <a:spcPts val="3562"/>
              </a:lnSpc>
            </a:pPr>
            <a:r>
              <a:rPr lang="en-US" sz="2187">
                <a:solidFill>
                  <a:srgbClr val="E0D6DE"/>
                </a:solidFill>
                <a:latin typeface="Inter"/>
                <a:ea typeface="Inter"/>
                <a:cs typeface="Inter"/>
                <a:sym typeface="Inter"/>
              </a:rPr>
              <a:t>For visualizing trends, KPIs, and feature-wise insights through interactive dashboards.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10391"/>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a:ln w="12700">
              <a:solidFill>
                <a:srgbClr val="000000"/>
              </a:solidFill>
            </a:ln>
          </p:spPr>
        </p:sp>
      </p:grpSp>
      <p:sp>
        <p:nvSpPr>
          <p:cNvPr id="5" name="TextBox 5"/>
          <p:cNvSpPr txBox="1"/>
          <p:nvPr/>
        </p:nvSpPr>
        <p:spPr>
          <a:xfrm>
            <a:off x="1566710" y="630288"/>
            <a:ext cx="9939490" cy="778162"/>
          </a:xfrm>
          <a:prstGeom prst="rect">
            <a:avLst/>
          </a:prstGeom>
        </p:spPr>
        <p:txBody>
          <a:bodyPr wrap="square" lIns="0" tIns="0" rIns="0" bIns="0" rtlCol="0" anchor="t">
            <a:spAutoFit/>
          </a:bodyPr>
          <a:lstStyle/>
          <a:p>
            <a:pPr algn="l">
              <a:lnSpc>
                <a:spcPts val="6187"/>
              </a:lnSpc>
            </a:pPr>
            <a:r>
              <a:rPr lang="en-US" sz="4937" b="1" dirty="0">
                <a:solidFill>
                  <a:srgbClr val="FF8AAF"/>
                </a:solidFill>
                <a:latin typeface="Petrona Bold"/>
                <a:ea typeface="Petrona Bold"/>
                <a:cs typeface="Petrona Bold"/>
                <a:sym typeface="Petrona Bold"/>
              </a:rPr>
              <a:t>Regression Analysis: Key Findings</a:t>
            </a:r>
          </a:p>
        </p:txBody>
      </p:sp>
      <p:sp>
        <p:nvSpPr>
          <p:cNvPr id="6" name="TextBox 6"/>
          <p:cNvSpPr txBox="1"/>
          <p:nvPr/>
        </p:nvSpPr>
        <p:spPr>
          <a:xfrm>
            <a:off x="1566710" y="1943548"/>
            <a:ext cx="7284834" cy="842962"/>
          </a:xfrm>
          <a:prstGeom prst="rect">
            <a:avLst/>
          </a:prstGeom>
        </p:spPr>
        <p:txBody>
          <a:bodyPr lIns="0" tIns="0" rIns="0" bIns="0" rtlCol="0" anchor="t">
            <a:spAutoFit/>
          </a:bodyPr>
          <a:lstStyle/>
          <a:p>
            <a:pPr algn="l">
              <a:lnSpc>
                <a:spcPts val="3000"/>
              </a:lnSpc>
            </a:pPr>
            <a:r>
              <a:rPr lang="en-US" sz="1874" dirty="0">
                <a:solidFill>
                  <a:srgbClr val="E0D6DE"/>
                </a:solidFill>
                <a:latin typeface="Inter"/>
                <a:ea typeface="Inter"/>
                <a:cs typeface="Inter"/>
                <a:sym typeface="Inter"/>
              </a:rPr>
              <a:t>Regression analysis revealed distinct impacts of various expenditures on profit:</a:t>
            </a:r>
          </a:p>
        </p:txBody>
      </p:sp>
      <p:sp>
        <p:nvSpPr>
          <p:cNvPr id="7" name="TextBox 7"/>
          <p:cNvSpPr txBox="1"/>
          <p:nvPr/>
        </p:nvSpPr>
        <p:spPr>
          <a:xfrm>
            <a:off x="1566710" y="2925813"/>
            <a:ext cx="7284834" cy="459581"/>
          </a:xfrm>
          <a:prstGeom prst="rect">
            <a:avLst/>
          </a:prstGeom>
        </p:spPr>
        <p:txBody>
          <a:bodyPr lIns="0" tIns="0" rIns="0" bIns="0" rtlCol="0" anchor="t">
            <a:spAutoFit/>
          </a:bodyPr>
          <a:lstStyle/>
          <a:p>
            <a:pPr marL="282773" lvl="1" indent="-141387" algn="l">
              <a:lnSpc>
                <a:spcPts val="3000"/>
              </a:lnSpc>
              <a:buFont typeface="Arial"/>
              <a:buChar char="•"/>
            </a:pPr>
            <a:r>
              <a:rPr lang="en-US" sz="1874" b="1">
                <a:solidFill>
                  <a:srgbClr val="E0D6DE"/>
                </a:solidFill>
                <a:latin typeface="Inter Bold"/>
                <a:ea typeface="Inter Bold"/>
                <a:cs typeface="Inter Bold"/>
                <a:sym typeface="Inter Bold"/>
              </a:rPr>
              <a:t>R&amp;D Spending:</a:t>
            </a:r>
            <a:r>
              <a:rPr lang="en-US" sz="1874">
                <a:solidFill>
                  <a:srgbClr val="E0D6DE"/>
                </a:solidFill>
                <a:latin typeface="Inter"/>
                <a:ea typeface="Inter"/>
                <a:cs typeface="Inter"/>
                <a:sym typeface="Inter"/>
              </a:rPr>
              <a:t> Strongest positive impact on profit.</a:t>
            </a:r>
          </a:p>
        </p:txBody>
      </p:sp>
      <p:sp>
        <p:nvSpPr>
          <p:cNvPr id="8" name="TextBox 8"/>
          <p:cNvSpPr txBox="1"/>
          <p:nvPr/>
        </p:nvSpPr>
        <p:spPr>
          <a:xfrm>
            <a:off x="1566710" y="3392986"/>
            <a:ext cx="7284834" cy="459581"/>
          </a:xfrm>
          <a:prstGeom prst="rect">
            <a:avLst/>
          </a:prstGeom>
        </p:spPr>
        <p:txBody>
          <a:bodyPr lIns="0" tIns="0" rIns="0" bIns="0" rtlCol="0" anchor="t">
            <a:spAutoFit/>
          </a:bodyPr>
          <a:lstStyle/>
          <a:p>
            <a:pPr marL="282773" lvl="1" indent="-141387" algn="l">
              <a:lnSpc>
                <a:spcPts val="3000"/>
              </a:lnSpc>
              <a:buFont typeface="Arial"/>
              <a:buChar char="•"/>
            </a:pPr>
            <a:r>
              <a:rPr lang="en-US" sz="1874" b="1">
                <a:solidFill>
                  <a:srgbClr val="E0D6DE"/>
                </a:solidFill>
                <a:latin typeface="Inter Bold"/>
                <a:ea typeface="Inter Bold"/>
                <a:cs typeface="Inter Bold"/>
                <a:sym typeface="Inter Bold"/>
              </a:rPr>
              <a:t>Marketing Spend:</a:t>
            </a:r>
            <a:r>
              <a:rPr lang="en-US" sz="1874">
                <a:solidFill>
                  <a:srgbClr val="E0D6DE"/>
                </a:solidFill>
                <a:latin typeface="Inter"/>
                <a:ea typeface="Inter"/>
                <a:cs typeface="Inter"/>
                <a:sym typeface="Inter"/>
              </a:rPr>
              <a:t> Moderate influence on profit.</a:t>
            </a:r>
          </a:p>
        </p:txBody>
      </p:sp>
      <p:sp>
        <p:nvSpPr>
          <p:cNvPr id="9" name="TextBox 9"/>
          <p:cNvSpPr txBox="1"/>
          <p:nvPr/>
        </p:nvSpPr>
        <p:spPr>
          <a:xfrm>
            <a:off x="1566710" y="3860159"/>
            <a:ext cx="7284834" cy="842962"/>
          </a:xfrm>
          <a:prstGeom prst="rect">
            <a:avLst/>
          </a:prstGeom>
        </p:spPr>
        <p:txBody>
          <a:bodyPr lIns="0" tIns="0" rIns="0" bIns="0" rtlCol="0" anchor="t">
            <a:spAutoFit/>
          </a:bodyPr>
          <a:lstStyle/>
          <a:p>
            <a:pPr marL="282773" lvl="1" indent="-141387" algn="l">
              <a:lnSpc>
                <a:spcPts val="3000"/>
              </a:lnSpc>
              <a:buFont typeface="Arial"/>
              <a:buChar char="•"/>
            </a:pPr>
            <a:r>
              <a:rPr lang="en-US" sz="1874" b="1" dirty="0">
                <a:solidFill>
                  <a:srgbClr val="E0D6DE"/>
                </a:solidFill>
                <a:latin typeface="Inter Bold"/>
                <a:ea typeface="Inter Bold"/>
                <a:cs typeface="Inter Bold"/>
                <a:sym typeface="Inter Bold"/>
              </a:rPr>
              <a:t>Administration Spending:</a:t>
            </a:r>
            <a:r>
              <a:rPr lang="en-US" sz="1874" dirty="0">
                <a:solidFill>
                  <a:srgbClr val="E0D6DE"/>
                </a:solidFill>
                <a:latin typeface="Inter"/>
                <a:ea typeface="Inter"/>
                <a:cs typeface="Inter"/>
                <a:sym typeface="Inter"/>
              </a:rPr>
              <a:t> Minimal impact on profit variability.</a:t>
            </a:r>
          </a:p>
        </p:txBody>
      </p:sp>
      <p:sp>
        <p:nvSpPr>
          <p:cNvPr id="10" name="Freeform 10" descr="preencoded.png"/>
          <p:cNvSpPr/>
          <p:nvPr/>
        </p:nvSpPr>
        <p:spPr>
          <a:xfrm>
            <a:off x="9445676" y="2073773"/>
            <a:ext cx="7284834" cy="7284834"/>
          </a:xfrm>
          <a:custGeom>
            <a:avLst/>
            <a:gdLst/>
            <a:ahLst/>
            <a:cxnLst/>
            <a:rect l="l" t="t" r="r" b="b"/>
            <a:pathLst>
              <a:path w="7284834" h="7284834">
                <a:moveTo>
                  <a:pt x="0" y="0"/>
                </a:moveTo>
                <a:lnTo>
                  <a:pt x="7284834" y="0"/>
                </a:lnTo>
                <a:lnTo>
                  <a:pt x="7284834" y="7284835"/>
                </a:lnTo>
                <a:lnTo>
                  <a:pt x="0" y="7284835"/>
                </a:lnTo>
                <a:lnTo>
                  <a:pt x="0"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a:ln w="12700">
              <a:solidFill>
                <a:srgbClr val="000000"/>
              </a:solidFill>
            </a:ln>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850238" y="3272428"/>
            <a:ext cx="9445523" cy="1908277"/>
          </a:xfrm>
          <a:prstGeom prst="rect">
            <a:avLst/>
          </a:prstGeom>
        </p:spPr>
        <p:txBody>
          <a:bodyPr lIns="0" tIns="0" rIns="0" bIns="0" rtlCol="0" anchor="t">
            <a:spAutoFit/>
          </a:bodyPr>
          <a:lstStyle/>
          <a:p>
            <a:pPr algn="l">
              <a:lnSpc>
                <a:spcPts val="7312"/>
              </a:lnSpc>
            </a:pPr>
            <a:r>
              <a:rPr lang="en-US" sz="5812" b="1">
                <a:solidFill>
                  <a:srgbClr val="FF8AAF"/>
                </a:solidFill>
                <a:latin typeface="Petrona Bold"/>
                <a:ea typeface="Petrona Bold"/>
                <a:cs typeface="Petrona Bold"/>
                <a:sym typeface="Petrona Bold"/>
              </a:rPr>
              <a:t>Profit Prediction: Optimizing Investment</a:t>
            </a:r>
          </a:p>
        </p:txBody>
      </p:sp>
      <p:sp>
        <p:nvSpPr>
          <p:cNvPr id="7" name="TextBox 7"/>
          <p:cNvSpPr txBox="1"/>
          <p:nvPr/>
        </p:nvSpPr>
        <p:spPr>
          <a:xfrm>
            <a:off x="7850238" y="5520185"/>
            <a:ext cx="9445523" cy="1446609"/>
          </a:xfrm>
          <a:prstGeom prst="rect">
            <a:avLst/>
          </a:prstGeom>
        </p:spPr>
        <p:txBody>
          <a:bodyPr lIns="0" tIns="0" rIns="0" bIns="0" rtlCol="0" anchor="t">
            <a:spAutoFit/>
          </a:bodyPr>
          <a:lstStyle/>
          <a:p>
            <a:pPr algn="l">
              <a:lnSpc>
                <a:spcPts val="3562"/>
              </a:lnSpc>
            </a:pPr>
            <a:r>
              <a:rPr lang="en-US" sz="2187">
                <a:solidFill>
                  <a:srgbClr val="E0D6DE"/>
                </a:solidFill>
                <a:latin typeface="Inter"/>
                <a:ea typeface="Inter"/>
                <a:cs typeface="Inter"/>
                <a:sym typeface="Inter"/>
              </a:rPr>
              <a:t>The trained regression model successfully predicted profit for given expenditure inputs. This demonstrates how strategic allocation of investments can significantly enhance overall profitability.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a:ln w="12700">
              <a:solidFill>
                <a:srgbClr val="000000"/>
              </a:solidFill>
            </a:ln>
          </p:spPr>
        </p:sp>
      </p:grpSp>
      <p:sp>
        <p:nvSpPr>
          <p:cNvPr id="5" name="Freeform 5" descr="preencoded.png"/>
          <p:cNvSpPr/>
          <p:nvPr/>
        </p:nvSpPr>
        <p:spPr>
          <a:xfrm>
            <a:off x="0" y="0"/>
            <a:ext cx="18288000" cy="3423647"/>
          </a:xfrm>
          <a:custGeom>
            <a:avLst/>
            <a:gdLst/>
            <a:ahLst/>
            <a:cxnLst/>
            <a:rect l="l" t="t" r="r" b="b"/>
            <a:pathLst>
              <a:path w="18288000" h="3423647">
                <a:moveTo>
                  <a:pt x="0" y="0"/>
                </a:moveTo>
                <a:lnTo>
                  <a:pt x="18288000" y="0"/>
                </a:lnTo>
                <a:lnTo>
                  <a:pt x="18288000" y="3423647"/>
                </a:lnTo>
                <a:lnTo>
                  <a:pt x="0" y="3423647"/>
                </a:lnTo>
                <a:lnTo>
                  <a:pt x="0" y="0"/>
                </a:lnTo>
                <a:close/>
              </a:path>
            </a:pathLst>
          </a:custGeom>
          <a:blipFill>
            <a:blip r:embed="rId4"/>
            <a:stretch>
              <a:fillRect l="-60" r="-60"/>
            </a:stretch>
          </a:blipFill>
        </p:spPr>
      </p:sp>
      <p:sp>
        <p:nvSpPr>
          <p:cNvPr id="6" name="TextBox 6"/>
          <p:cNvSpPr txBox="1"/>
          <p:nvPr/>
        </p:nvSpPr>
        <p:spPr>
          <a:xfrm>
            <a:off x="958606" y="4595965"/>
            <a:ext cx="15897968" cy="927202"/>
          </a:xfrm>
          <a:prstGeom prst="rect">
            <a:avLst/>
          </a:prstGeom>
        </p:spPr>
        <p:txBody>
          <a:bodyPr lIns="0" tIns="0" rIns="0" bIns="0" rtlCol="0" anchor="t">
            <a:spAutoFit/>
          </a:bodyPr>
          <a:lstStyle/>
          <a:p>
            <a:pPr algn="l">
              <a:lnSpc>
                <a:spcPts val="7062"/>
              </a:lnSpc>
            </a:pPr>
            <a:r>
              <a:rPr lang="en-US" sz="5625" b="1">
                <a:solidFill>
                  <a:srgbClr val="FF8AAF"/>
                </a:solidFill>
                <a:latin typeface="Petrona Bold"/>
                <a:ea typeface="Petrona Bold"/>
                <a:cs typeface="Petrona Bold"/>
                <a:sym typeface="Petrona Bold"/>
              </a:rPr>
              <a:t>Visualization and Insights: Power BI Dashboards</a:t>
            </a:r>
          </a:p>
        </p:txBody>
      </p:sp>
      <p:grpSp>
        <p:nvGrpSpPr>
          <p:cNvPr id="7" name="Group 7"/>
          <p:cNvGrpSpPr/>
          <p:nvPr/>
        </p:nvGrpSpPr>
        <p:grpSpPr>
          <a:xfrm>
            <a:off x="953843" y="5929160"/>
            <a:ext cx="5283841" cy="3161557"/>
            <a:chOff x="0" y="0"/>
            <a:chExt cx="7045122" cy="4215409"/>
          </a:xfrm>
        </p:grpSpPr>
        <p:sp>
          <p:nvSpPr>
            <p:cNvPr id="8" name="Freeform 8"/>
            <p:cNvSpPr/>
            <p:nvPr/>
          </p:nvSpPr>
          <p:spPr>
            <a:xfrm>
              <a:off x="6350" y="6350"/>
              <a:ext cx="7032372" cy="4202684"/>
            </a:xfrm>
            <a:custGeom>
              <a:avLst/>
              <a:gdLst/>
              <a:ahLst/>
              <a:cxnLst/>
              <a:rect l="l" t="t" r="r" b="b"/>
              <a:pathLst>
                <a:path w="7032372" h="4202684">
                  <a:moveTo>
                    <a:pt x="0" y="153416"/>
                  </a:moveTo>
                  <a:cubicBezTo>
                    <a:pt x="0" y="68707"/>
                    <a:pt x="68707" y="0"/>
                    <a:pt x="153543" y="0"/>
                  </a:cubicBezTo>
                  <a:lnTo>
                    <a:pt x="6878828" y="0"/>
                  </a:lnTo>
                  <a:cubicBezTo>
                    <a:pt x="6963664" y="0"/>
                    <a:pt x="7032372" y="68707"/>
                    <a:pt x="7032372" y="153416"/>
                  </a:cubicBezTo>
                  <a:lnTo>
                    <a:pt x="7032372" y="4049268"/>
                  </a:lnTo>
                  <a:cubicBezTo>
                    <a:pt x="7032372" y="4133977"/>
                    <a:pt x="6963664" y="4202684"/>
                    <a:pt x="6878828" y="4202684"/>
                  </a:cubicBezTo>
                  <a:lnTo>
                    <a:pt x="153543" y="4202684"/>
                  </a:lnTo>
                  <a:cubicBezTo>
                    <a:pt x="68707" y="4202684"/>
                    <a:pt x="0" y="4133977"/>
                    <a:pt x="0" y="4049268"/>
                  </a:cubicBezTo>
                  <a:close/>
                </a:path>
              </a:pathLst>
            </a:custGeom>
            <a:solidFill>
              <a:srgbClr val="2F1D63"/>
            </a:solidFill>
            <a:ln w="12700">
              <a:solidFill>
                <a:srgbClr val="000000"/>
              </a:solidFill>
            </a:ln>
          </p:spPr>
        </p:sp>
        <p:sp>
          <p:nvSpPr>
            <p:cNvPr id="9" name="Freeform 9"/>
            <p:cNvSpPr/>
            <p:nvPr/>
          </p:nvSpPr>
          <p:spPr>
            <a:xfrm>
              <a:off x="0" y="0"/>
              <a:ext cx="7045072" cy="4215384"/>
            </a:xfrm>
            <a:custGeom>
              <a:avLst/>
              <a:gdLst/>
              <a:ahLst/>
              <a:cxnLst/>
              <a:rect l="l" t="t" r="r" b="b"/>
              <a:pathLst>
                <a:path w="7045072" h="4215384">
                  <a:moveTo>
                    <a:pt x="0" y="159766"/>
                  </a:moveTo>
                  <a:cubicBezTo>
                    <a:pt x="0" y="71501"/>
                    <a:pt x="71628" y="0"/>
                    <a:pt x="159893" y="0"/>
                  </a:cubicBezTo>
                  <a:lnTo>
                    <a:pt x="6885178" y="0"/>
                  </a:lnTo>
                  <a:lnTo>
                    <a:pt x="6885178" y="6350"/>
                  </a:lnTo>
                  <a:lnTo>
                    <a:pt x="6885178" y="0"/>
                  </a:lnTo>
                  <a:cubicBezTo>
                    <a:pt x="6973443" y="0"/>
                    <a:pt x="7045072" y="71501"/>
                    <a:pt x="7045072" y="159766"/>
                  </a:cubicBezTo>
                  <a:lnTo>
                    <a:pt x="7038722" y="159766"/>
                  </a:lnTo>
                  <a:lnTo>
                    <a:pt x="7045072" y="159766"/>
                  </a:lnTo>
                  <a:lnTo>
                    <a:pt x="7045072" y="4055618"/>
                  </a:lnTo>
                  <a:lnTo>
                    <a:pt x="7038722" y="4055618"/>
                  </a:lnTo>
                  <a:lnTo>
                    <a:pt x="7045072" y="4055618"/>
                  </a:lnTo>
                  <a:cubicBezTo>
                    <a:pt x="7045072" y="4143883"/>
                    <a:pt x="6973443" y="4215384"/>
                    <a:pt x="6885178" y="4215384"/>
                  </a:cubicBezTo>
                  <a:lnTo>
                    <a:pt x="6885178" y="4209034"/>
                  </a:lnTo>
                  <a:lnTo>
                    <a:pt x="6885178" y="4215384"/>
                  </a:lnTo>
                  <a:lnTo>
                    <a:pt x="159893" y="4215384"/>
                  </a:lnTo>
                  <a:lnTo>
                    <a:pt x="159893" y="4209034"/>
                  </a:lnTo>
                  <a:lnTo>
                    <a:pt x="159893" y="4215384"/>
                  </a:lnTo>
                  <a:cubicBezTo>
                    <a:pt x="71628" y="4215384"/>
                    <a:pt x="0" y="4143883"/>
                    <a:pt x="0" y="4055618"/>
                  </a:cubicBezTo>
                  <a:lnTo>
                    <a:pt x="0" y="159766"/>
                  </a:lnTo>
                  <a:lnTo>
                    <a:pt x="6350" y="159766"/>
                  </a:lnTo>
                  <a:lnTo>
                    <a:pt x="0" y="159766"/>
                  </a:lnTo>
                  <a:moveTo>
                    <a:pt x="12700" y="159766"/>
                  </a:moveTo>
                  <a:lnTo>
                    <a:pt x="12700" y="4055618"/>
                  </a:lnTo>
                  <a:lnTo>
                    <a:pt x="6350" y="4055618"/>
                  </a:lnTo>
                  <a:lnTo>
                    <a:pt x="12700" y="4055618"/>
                  </a:lnTo>
                  <a:cubicBezTo>
                    <a:pt x="12700" y="4136771"/>
                    <a:pt x="78613" y="4202684"/>
                    <a:pt x="159893" y="4202684"/>
                  </a:cubicBezTo>
                  <a:lnTo>
                    <a:pt x="6885178" y="4202684"/>
                  </a:lnTo>
                  <a:cubicBezTo>
                    <a:pt x="6966458" y="4202684"/>
                    <a:pt x="7032372" y="4136898"/>
                    <a:pt x="7032372" y="4055618"/>
                  </a:cubicBezTo>
                  <a:lnTo>
                    <a:pt x="7032372" y="159766"/>
                  </a:lnTo>
                  <a:cubicBezTo>
                    <a:pt x="7032371" y="78486"/>
                    <a:pt x="6966458" y="12700"/>
                    <a:pt x="6885178" y="12700"/>
                  </a:cubicBezTo>
                  <a:lnTo>
                    <a:pt x="159893" y="12700"/>
                  </a:lnTo>
                  <a:lnTo>
                    <a:pt x="159893" y="6350"/>
                  </a:lnTo>
                  <a:lnTo>
                    <a:pt x="159893" y="12700"/>
                  </a:lnTo>
                  <a:cubicBezTo>
                    <a:pt x="78613" y="12700"/>
                    <a:pt x="12700" y="78486"/>
                    <a:pt x="12700" y="159766"/>
                  </a:cubicBezTo>
                  <a:close/>
                </a:path>
              </a:pathLst>
            </a:custGeom>
            <a:solidFill>
              <a:srgbClr val="48367C"/>
            </a:solidFill>
            <a:ln w="12700">
              <a:solidFill>
                <a:srgbClr val="000000"/>
              </a:solidFill>
            </a:ln>
          </p:spPr>
        </p:sp>
      </p:grpSp>
      <p:sp>
        <p:nvSpPr>
          <p:cNvPr id="10" name="Freeform 10" descr="preencoded.png"/>
          <p:cNvSpPr/>
          <p:nvPr/>
        </p:nvSpPr>
        <p:spPr>
          <a:xfrm>
            <a:off x="1241974" y="6217291"/>
            <a:ext cx="821684" cy="821684"/>
          </a:xfrm>
          <a:custGeom>
            <a:avLst/>
            <a:gdLst/>
            <a:ahLst/>
            <a:cxnLst/>
            <a:rect l="l" t="t" r="r" b="b"/>
            <a:pathLst>
              <a:path w="821684" h="821684">
                <a:moveTo>
                  <a:pt x="0" y="0"/>
                </a:moveTo>
                <a:lnTo>
                  <a:pt x="821684" y="0"/>
                </a:lnTo>
                <a:lnTo>
                  <a:pt x="821684" y="821684"/>
                </a:lnTo>
                <a:lnTo>
                  <a:pt x="0" y="821684"/>
                </a:lnTo>
                <a:lnTo>
                  <a:pt x="0" y="0"/>
                </a:lnTo>
                <a:close/>
              </a:path>
            </a:pathLst>
          </a:custGeom>
          <a:blipFill>
            <a:blip r:embed="rId5"/>
            <a:stretch>
              <a:fillRect/>
            </a:stretch>
          </a:blipFill>
        </p:spPr>
      </p:sp>
      <p:sp>
        <p:nvSpPr>
          <p:cNvPr id="11" name="Freeform 11" descr="preencoded.png"/>
          <p:cNvSpPr/>
          <p:nvPr/>
        </p:nvSpPr>
        <p:spPr>
          <a:xfrm>
            <a:off x="1467888" y="6443215"/>
            <a:ext cx="369684" cy="369684"/>
          </a:xfrm>
          <a:custGeom>
            <a:avLst/>
            <a:gdLst/>
            <a:ahLst/>
            <a:cxnLst/>
            <a:rect l="l" t="t" r="r" b="b"/>
            <a:pathLst>
              <a:path w="369684" h="369684">
                <a:moveTo>
                  <a:pt x="0" y="0"/>
                </a:moveTo>
                <a:lnTo>
                  <a:pt x="369685" y="0"/>
                </a:lnTo>
                <a:lnTo>
                  <a:pt x="369685" y="369684"/>
                </a:lnTo>
                <a:lnTo>
                  <a:pt x="0" y="369684"/>
                </a:lnTo>
                <a:lnTo>
                  <a:pt x="0" y="0"/>
                </a:lnTo>
                <a:close/>
              </a:path>
            </a:pathLst>
          </a:custGeom>
          <a:blipFill>
            <a:blip r:embed="rId6">
              <a:extLst>
                <a:ext uri="{96DAC541-7B7A-43D3-8B79-37D633B846F1}">
                  <asvg:svgBlip xmlns:asvg="http://schemas.microsoft.com/office/drawing/2016/SVG/main" r:embed="rId7"/>
                </a:ext>
              </a:extLst>
            </a:blip>
            <a:stretch>
              <a:fillRect l="-1283" r="-1283"/>
            </a:stretch>
          </a:blipFill>
        </p:spPr>
      </p:sp>
      <p:sp>
        <p:nvSpPr>
          <p:cNvPr id="12" name="TextBox 12"/>
          <p:cNvSpPr txBox="1"/>
          <p:nvPr/>
        </p:nvSpPr>
        <p:spPr>
          <a:xfrm>
            <a:off x="1241974" y="7303294"/>
            <a:ext cx="3594792" cy="458686"/>
          </a:xfrm>
          <a:prstGeom prst="rect">
            <a:avLst/>
          </a:prstGeom>
        </p:spPr>
        <p:txBody>
          <a:bodyPr lIns="0" tIns="0" rIns="0" bIns="0" rtlCol="0" anchor="t">
            <a:spAutoFit/>
          </a:bodyPr>
          <a:lstStyle/>
          <a:p>
            <a:pPr algn="l">
              <a:lnSpc>
                <a:spcPts val="3499"/>
              </a:lnSpc>
            </a:pPr>
            <a:r>
              <a:rPr lang="en-US" sz="2812" b="1">
                <a:solidFill>
                  <a:srgbClr val="E0D6DE"/>
                </a:solidFill>
                <a:latin typeface="Petrona Bold"/>
                <a:ea typeface="Petrona Bold"/>
                <a:cs typeface="Petrona Bold"/>
                <a:sym typeface="Petrona Bold"/>
              </a:rPr>
              <a:t>Spending Patterns</a:t>
            </a:r>
          </a:p>
        </p:txBody>
      </p:sp>
      <p:sp>
        <p:nvSpPr>
          <p:cNvPr id="13" name="TextBox 13"/>
          <p:cNvSpPr txBox="1"/>
          <p:nvPr/>
        </p:nvSpPr>
        <p:spPr>
          <a:xfrm>
            <a:off x="1241974" y="7840561"/>
            <a:ext cx="4707579" cy="962025"/>
          </a:xfrm>
          <a:prstGeom prst="rect">
            <a:avLst/>
          </a:prstGeom>
        </p:spPr>
        <p:txBody>
          <a:bodyPr lIns="0" tIns="0" rIns="0" bIns="0" rtlCol="0" anchor="t">
            <a:spAutoFit/>
          </a:bodyPr>
          <a:lstStyle/>
          <a:p>
            <a:pPr algn="l">
              <a:lnSpc>
                <a:spcPts val="3437"/>
              </a:lnSpc>
            </a:pPr>
            <a:r>
              <a:rPr lang="en-US" sz="2125">
                <a:solidFill>
                  <a:srgbClr val="E0D6DE"/>
                </a:solidFill>
                <a:latin typeface="Inter"/>
                <a:ea typeface="Inter"/>
                <a:cs typeface="Inter"/>
                <a:sym typeface="Inter"/>
              </a:rPr>
              <a:t>Visualized how different expenditures are distributed.</a:t>
            </a:r>
          </a:p>
        </p:txBody>
      </p:sp>
      <p:grpSp>
        <p:nvGrpSpPr>
          <p:cNvPr id="14" name="Group 14"/>
          <p:cNvGrpSpPr/>
          <p:nvPr/>
        </p:nvGrpSpPr>
        <p:grpSpPr>
          <a:xfrm>
            <a:off x="6502003" y="5929160"/>
            <a:ext cx="5283841" cy="3161557"/>
            <a:chOff x="0" y="0"/>
            <a:chExt cx="7045122" cy="4215409"/>
          </a:xfrm>
        </p:grpSpPr>
        <p:sp>
          <p:nvSpPr>
            <p:cNvPr id="15" name="Freeform 15"/>
            <p:cNvSpPr/>
            <p:nvPr/>
          </p:nvSpPr>
          <p:spPr>
            <a:xfrm>
              <a:off x="6350" y="6350"/>
              <a:ext cx="7032372" cy="4202684"/>
            </a:xfrm>
            <a:custGeom>
              <a:avLst/>
              <a:gdLst/>
              <a:ahLst/>
              <a:cxnLst/>
              <a:rect l="l" t="t" r="r" b="b"/>
              <a:pathLst>
                <a:path w="7032372" h="4202684">
                  <a:moveTo>
                    <a:pt x="0" y="153416"/>
                  </a:moveTo>
                  <a:cubicBezTo>
                    <a:pt x="0" y="68707"/>
                    <a:pt x="68707" y="0"/>
                    <a:pt x="153543" y="0"/>
                  </a:cubicBezTo>
                  <a:lnTo>
                    <a:pt x="6878828" y="0"/>
                  </a:lnTo>
                  <a:cubicBezTo>
                    <a:pt x="6963664" y="0"/>
                    <a:pt x="7032372" y="68707"/>
                    <a:pt x="7032372" y="153416"/>
                  </a:cubicBezTo>
                  <a:lnTo>
                    <a:pt x="7032372" y="4049268"/>
                  </a:lnTo>
                  <a:cubicBezTo>
                    <a:pt x="7032372" y="4133977"/>
                    <a:pt x="6963664" y="4202684"/>
                    <a:pt x="6878828" y="4202684"/>
                  </a:cubicBezTo>
                  <a:lnTo>
                    <a:pt x="153543" y="4202684"/>
                  </a:lnTo>
                  <a:cubicBezTo>
                    <a:pt x="68707" y="4202684"/>
                    <a:pt x="0" y="4133977"/>
                    <a:pt x="0" y="4049268"/>
                  </a:cubicBezTo>
                  <a:close/>
                </a:path>
              </a:pathLst>
            </a:custGeom>
            <a:solidFill>
              <a:srgbClr val="2F1D63"/>
            </a:solidFill>
            <a:ln w="12700">
              <a:solidFill>
                <a:srgbClr val="000000"/>
              </a:solidFill>
            </a:ln>
          </p:spPr>
        </p:sp>
        <p:sp>
          <p:nvSpPr>
            <p:cNvPr id="16" name="Freeform 16"/>
            <p:cNvSpPr/>
            <p:nvPr/>
          </p:nvSpPr>
          <p:spPr>
            <a:xfrm>
              <a:off x="0" y="0"/>
              <a:ext cx="7045072" cy="4215384"/>
            </a:xfrm>
            <a:custGeom>
              <a:avLst/>
              <a:gdLst/>
              <a:ahLst/>
              <a:cxnLst/>
              <a:rect l="l" t="t" r="r" b="b"/>
              <a:pathLst>
                <a:path w="7045072" h="4215384">
                  <a:moveTo>
                    <a:pt x="0" y="159766"/>
                  </a:moveTo>
                  <a:cubicBezTo>
                    <a:pt x="0" y="71501"/>
                    <a:pt x="71628" y="0"/>
                    <a:pt x="159893" y="0"/>
                  </a:cubicBezTo>
                  <a:lnTo>
                    <a:pt x="6885178" y="0"/>
                  </a:lnTo>
                  <a:lnTo>
                    <a:pt x="6885178" y="6350"/>
                  </a:lnTo>
                  <a:lnTo>
                    <a:pt x="6885178" y="0"/>
                  </a:lnTo>
                  <a:cubicBezTo>
                    <a:pt x="6973443" y="0"/>
                    <a:pt x="7045072" y="71501"/>
                    <a:pt x="7045072" y="159766"/>
                  </a:cubicBezTo>
                  <a:lnTo>
                    <a:pt x="7038722" y="159766"/>
                  </a:lnTo>
                  <a:lnTo>
                    <a:pt x="7045072" y="159766"/>
                  </a:lnTo>
                  <a:lnTo>
                    <a:pt x="7045072" y="4055618"/>
                  </a:lnTo>
                  <a:lnTo>
                    <a:pt x="7038722" y="4055618"/>
                  </a:lnTo>
                  <a:lnTo>
                    <a:pt x="7045072" y="4055618"/>
                  </a:lnTo>
                  <a:cubicBezTo>
                    <a:pt x="7045072" y="4143883"/>
                    <a:pt x="6973443" y="4215384"/>
                    <a:pt x="6885178" y="4215384"/>
                  </a:cubicBezTo>
                  <a:lnTo>
                    <a:pt x="6885178" y="4209034"/>
                  </a:lnTo>
                  <a:lnTo>
                    <a:pt x="6885178" y="4215384"/>
                  </a:lnTo>
                  <a:lnTo>
                    <a:pt x="159893" y="4215384"/>
                  </a:lnTo>
                  <a:lnTo>
                    <a:pt x="159893" y="4209034"/>
                  </a:lnTo>
                  <a:lnTo>
                    <a:pt x="159893" y="4215384"/>
                  </a:lnTo>
                  <a:cubicBezTo>
                    <a:pt x="71628" y="4215384"/>
                    <a:pt x="0" y="4143883"/>
                    <a:pt x="0" y="4055618"/>
                  </a:cubicBezTo>
                  <a:lnTo>
                    <a:pt x="0" y="159766"/>
                  </a:lnTo>
                  <a:lnTo>
                    <a:pt x="6350" y="159766"/>
                  </a:lnTo>
                  <a:lnTo>
                    <a:pt x="0" y="159766"/>
                  </a:lnTo>
                  <a:moveTo>
                    <a:pt x="12700" y="159766"/>
                  </a:moveTo>
                  <a:lnTo>
                    <a:pt x="12700" y="4055618"/>
                  </a:lnTo>
                  <a:lnTo>
                    <a:pt x="6350" y="4055618"/>
                  </a:lnTo>
                  <a:lnTo>
                    <a:pt x="12700" y="4055618"/>
                  </a:lnTo>
                  <a:cubicBezTo>
                    <a:pt x="12700" y="4136771"/>
                    <a:pt x="78613" y="4202684"/>
                    <a:pt x="159893" y="4202684"/>
                  </a:cubicBezTo>
                  <a:lnTo>
                    <a:pt x="6885178" y="4202684"/>
                  </a:lnTo>
                  <a:cubicBezTo>
                    <a:pt x="6966458" y="4202684"/>
                    <a:pt x="7032372" y="4136898"/>
                    <a:pt x="7032372" y="4055618"/>
                  </a:cubicBezTo>
                  <a:lnTo>
                    <a:pt x="7032372" y="159766"/>
                  </a:lnTo>
                  <a:cubicBezTo>
                    <a:pt x="7032371" y="78486"/>
                    <a:pt x="6966458" y="12700"/>
                    <a:pt x="6885178" y="12700"/>
                  </a:cubicBezTo>
                  <a:lnTo>
                    <a:pt x="159893" y="12700"/>
                  </a:lnTo>
                  <a:lnTo>
                    <a:pt x="159893" y="6350"/>
                  </a:lnTo>
                  <a:lnTo>
                    <a:pt x="159893" y="12700"/>
                  </a:lnTo>
                  <a:cubicBezTo>
                    <a:pt x="78613" y="12700"/>
                    <a:pt x="12700" y="78486"/>
                    <a:pt x="12700" y="159766"/>
                  </a:cubicBezTo>
                  <a:close/>
                </a:path>
              </a:pathLst>
            </a:custGeom>
            <a:solidFill>
              <a:srgbClr val="48367C"/>
            </a:solidFill>
            <a:ln w="12700">
              <a:solidFill>
                <a:srgbClr val="000000"/>
              </a:solidFill>
            </a:ln>
          </p:spPr>
        </p:sp>
      </p:grpSp>
      <p:sp>
        <p:nvSpPr>
          <p:cNvPr id="17" name="Freeform 17" descr="preencoded.png"/>
          <p:cNvSpPr/>
          <p:nvPr/>
        </p:nvSpPr>
        <p:spPr>
          <a:xfrm>
            <a:off x="6790134" y="6217291"/>
            <a:ext cx="821684" cy="821684"/>
          </a:xfrm>
          <a:custGeom>
            <a:avLst/>
            <a:gdLst/>
            <a:ahLst/>
            <a:cxnLst/>
            <a:rect l="l" t="t" r="r" b="b"/>
            <a:pathLst>
              <a:path w="821684" h="821684">
                <a:moveTo>
                  <a:pt x="0" y="0"/>
                </a:moveTo>
                <a:lnTo>
                  <a:pt x="821684" y="0"/>
                </a:lnTo>
                <a:lnTo>
                  <a:pt x="821684" y="821684"/>
                </a:lnTo>
                <a:lnTo>
                  <a:pt x="0" y="821684"/>
                </a:lnTo>
                <a:lnTo>
                  <a:pt x="0" y="0"/>
                </a:lnTo>
                <a:close/>
              </a:path>
            </a:pathLst>
          </a:custGeom>
          <a:blipFill>
            <a:blip r:embed="rId8"/>
            <a:stretch>
              <a:fillRect/>
            </a:stretch>
          </a:blipFill>
        </p:spPr>
      </p:sp>
      <p:sp>
        <p:nvSpPr>
          <p:cNvPr id="18" name="Freeform 18" descr="preencoded.png"/>
          <p:cNvSpPr/>
          <p:nvPr/>
        </p:nvSpPr>
        <p:spPr>
          <a:xfrm>
            <a:off x="7016058" y="6443215"/>
            <a:ext cx="369684" cy="369684"/>
          </a:xfrm>
          <a:custGeom>
            <a:avLst/>
            <a:gdLst/>
            <a:ahLst/>
            <a:cxnLst/>
            <a:rect l="l" t="t" r="r" b="b"/>
            <a:pathLst>
              <a:path w="369684" h="369684">
                <a:moveTo>
                  <a:pt x="0" y="0"/>
                </a:moveTo>
                <a:lnTo>
                  <a:pt x="369684" y="0"/>
                </a:lnTo>
                <a:lnTo>
                  <a:pt x="369684" y="369684"/>
                </a:lnTo>
                <a:lnTo>
                  <a:pt x="0" y="369684"/>
                </a:lnTo>
                <a:lnTo>
                  <a:pt x="0" y="0"/>
                </a:lnTo>
                <a:close/>
              </a:path>
            </a:pathLst>
          </a:custGeom>
          <a:blipFill>
            <a:blip r:embed="rId9">
              <a:extLst>
                <a:ext uri="{96DAC541-7B7A-43D3-8B79-37D633B846F1}">
                  <asvg:svgBlip xmlns:asvg="http://schemas.microsoft.com/office/drawing/2016/SVG/main" r:embed="rId10"/>
                </a:ext>
              </a:extLst>
            </a:blip>
            <a:stretch>
              <a:fillRect l="-28205" r="-28207"/>
            </a:stretch>
          </a:blipFill>
        </p:spPr>
      </p:sp>
      <p:sp>
        <p:nvSpPr>
          <p:cNvPr id="19" name="TextBox 19"/>
          <p:cNvSpPr txBox="1"/>
          <p:nvPr/>
        </p:nvSpPr>
        <p:spPr>
          <a:xfrm>
            <a:off x="6790134" y="7303294"/>
            <a:ext cx="3594792" cy="458686"/>
          </a:xfrm>
          <a:prstGeom prst="rect">
            <a:avLst/>
          </a:prstGeom>
        </p:spPr>
        <p:txBody>
          <a:bodyPr lIns="0" tIns="0" rIns="0" bIns="0" rtlCol="0" anchor="t">
            <a:spAutoFit/>
          </a:bodyPr>
          <a:lstStyle/>
          <a:p>
            <a:pPr algn="l">
              <a:lnSpc>
                <a:spcPts val="3499"/>
              </a:lnSpc>
            </a:pPr>
            <a:r>
              <a:rPr lang="en-US" sz="2812" b="1">
                <a:solidFill>
                  <a:srgbClr val="E0D6DE"/>
                </a:solidFill>
                <a:latin typeface="Petrona Bold"/>
                <a:ea typeface="Petrona Bold"/>
                <a:cs typeface="Petrona Bold"/>
                <a:sym typeface="Petrona Bold"/>
              </a:rPr>
              <a:t>Profit Distribution</a:t>
            </a:r>
          </a:p>
        </p:txBody>
      </p:sp>
      <p:sp>
        <p:nvSpPr>
          <p:cNvPr id="20" name="TextBox 20"/>
          <p:cNvSpPr txBox="1"/>
          <p:nvPr/>
        </p:nvSpPr>
        <p:spPr>
          <a:xfrm>
            <a:off x="6790134" y="7840561"/>
            <a:ext cx="4707579" cy="962025"/>
          </a:xfrm>
          <a:prstGeom prst="rect">
            <a:avLst/>
          </a:prstGeom>
        </p:spPr>
        <p:txBody>
          <a:bodyPr lIns="0" tIns="0" rIns="0" bIns="0" rtlCol="0" anchor="t">
            <a:spAutoFit/>
          </a:bodyPr>
          <a:lstStyle/>
          <a:p>
            <a:pPr algn="l">
              <a:lnSpc>
                <a:spcPts val="3437"/>
              </a:lnSpc>
            </a:pPr>
            <a:r>
              <a:rPr lang="en-US" sz="2125">
                <a:solidFill>
                  <a:srgbClr val="E0D6DE"/>
                </a:solidFill>
                <a:latin typeface="Inter"/>
                <a:ea typeface="Inter"/>
                <a:cs typeface="Inter"/>
                <a:sym typeface="Inter"/>
              </a:rPr>
              <a:t>Showcased profit across various segments.</a:t>
            </a:r>
          </a:p>
        </p:txBody>
      </p:sp>
      <p:grpSp>
        <p:nvGrpSpPr>
          <p:cNvPr id="21" name="Group 21"/>
          <p:cNvGrpSpPr/>
          <p:nvPr/>
        </p:nvGrpSpPr>
        <p:grpSpPr>
          <a:xfrm>
            <a:off x="12050163" y="5929160"/>
            <a:ext cx="5283841" cy="3161557"/>
            <a:chOff x="0" y="0"/>
            <a:chExt cx="7045122" cy="4215409"/>
          </a:xfrm>
        </p:grpSpPr>
        <p:sp>
          <p:nvSpPr>
            <p:cNvPr id="22" name="Freeform 22"/>
            <p:cNvSpPr/>
            <p:nvPr/>
          </p:nvSpPr>
          <p:spPr>
            <a:xfrm>
              <a:off x="6350" y="6350"/>
              <a:ext cx="7032372" cy="4202684"/>
            </a:xfrm>
            <a:custGeom>
              <a:avLst/>
              <a:gdLst/>
              <a:ahLst/>
              <a:cxnLst/>
              <a:rect l="l" t="t" r="r" b="b"/>
              <a:pathLst>
                <a:path w="7032372" h="4202684">
                  <a:moveTo>
                    <a:pt x="0" y="153416"/>
                  </a:moveTo>
                  <a:cubicBezTo>
                    <a:pt x="0" y="68707"/>
                    <a:pt x="68707" y="0"/>
                    <a:pt x="153543" y="0"/>
                  </a:cubicBezTo>
                  <a:lnTo>
                    <a:pt x="6878828" y="0"/>
                  </a:lnTo>
                  <a:cubicBezTo>
                    <a:pt x="6963664" y="0"/>
                    <a:pt x="7032372" y="68707"/>
                    <a:pt x="7032372" y="153416"/>
                  </a:cubicBezTo>
                  <a:lnTo>
                    <a:pt x="7032372" y="4049268"/>
                  </a:lnTo>
                  <a:cubicBezTo>
                    <a:pt x="7032372" y="4133977"/>
                    <a:pt x="6963664" y="4202684"/>
                    <a:pt x="6878828" y="4202684"/>
                  </a:cubicBezTo>
                  <a:lnTo>
                    <a:pt x="153543" y="4202684"/>
                  </a:lnTo>
                  <a:cubicBezTo>
                    <a:pt x="68707" y="4202684"/>
                    <a:pt x="0" y="4133977"/>
                    <a:pt x="0" y="4049268"/>
                  </a:cubicBezTo>
                  <a:close/>
                </a:path>
              </a:pathLst>
            </a:custGeom>
            <a:solidFill>
              <a:srgbClr val="2F1D63"/>
            </a:solidFill>
            <a:ln w="12700">
              <a:solidFill>
                <a:srgbClr val="000000"/>
              </a:solidFill>
            </a:ln>
          </p:spPr>
        </p:sp>
        <p:sp>
          <p:nvSpPr>
            <p:cNvPr id="23" name="Freeform 23"/>
            <p:cNvSpPr/>
            <p:nvPr/>
          </p:nvSpPr>
          <p:spPr>
            <a:xfrm>
              <a:off x="0" y="0"/>
              <a:ext cx="7045072" cy="4215384"/>
            </a:xfrm>
            <a:custGeom>
              <a:avLst/>
              <a:gdLst/>
              <a:ahLst/>
              <a:cxnLst/>
              <a:rect l="l" t="t" r="r" b="b"/>
              <a:pathLst>
                <a:path w="7045072" h="4215384">
                  <a:moveTo>
                    <a:pt x="0" y="159766"/>
                  </a:moveTo>
                  <a:cubicBezTo>
                    <a:pt x="0" y="71501"/>
                    <a:pt x="71628" y="0"/>
                    <a:pt x="159893" y="0"/>
                  </a:cubicBezTo>
                  <a:lnTo>
                    <a:pt x="6885178" y="0"/>
                  </a:lnTo>
                  <a:lnTo>
                    <a:pt x="6885178" y="6350"/>
                  </a:lnTo>
                  <a:lnTo>
                    <a:pt x="6885178" y="0"/>
                  </a:lnTo>
                  <a:cubicBezTo>
                    <a:pt x="6973443" y="0"/>
                    <a:pt x="7045072" y="71501"/>
                    <a:pt x="7045072" y="159766"/>
                  </a:cubicBezTo>
                  <a:lnTo>
                    <a:pt x="7038722" y="159766"/>
                  </a:lnTo>
                  <a:lnTo>
                    <a:pt x="7045072" y="159766"/>
                  </a:lnTo>
                  <a:lnTo>
                    <a:pt x="7045072" y="4055618"/>
                  </a:lnTo>
                  <a:lnTo>
                    <a:pt x="7038722" y="4055618"/>
                  </a:lnTo>
                  <a:lnTo>
                    <a:pt x="7045072" y="4055618"/>
                  </a:lnTo>
                  <a:cubicBezTo>
                    <a:pt x="7045072" y="4143883"/>
                    <a:pt x="6973443" y="4215384"/>
                    <a:pt x="6885178" y="4215384"/>
                  </a:cubicBezTo>
                  <a:lnTo>
                    <a:pt x="6885178" y="4209034"/>
                  </a:lnTo>
                  <a:lnTo>
                    <a:pt x="6885178" y="4215384"/>
                  </a:lnTo>
                  <a:lnTo>
                    <a:pt x="159893" y="4215384"/>
                  </a:lnTo>
                  <a:lnTo>
                    <a:pt x="159893" y="4209034"/>
                  </a:lnTo>
                  <a:lnTo>
                    <a:pt x="159893" y="4215384"/>
                  </a:lnTo>
                  <a:cubicBezTo>
                    <a:pt x="71628" y="4215384"/>
                    <a:pt x="0" y="4143883"/>
                    <a:pt x="0" y="4055618"/>
                  </a:cubicBezTo>
                  <a:lnTo>
                    <a:pt x="0" y="159766"/>
                  </a:lnTo>
                  <a:lnTo>
                    <a:pt x="6350" y="159766"/>
                  </a:lnTo>
                  <a:lnTo>
                    <a:pt x="0" y="159766"/>
                  </a:lnTo>
                  <a:moveTo>
                    <a:pt x="12700" y="159766"/>
                  </a:moveTo>
                  <a:lnTo>
                    <a:pt x="12700" y="4055618"/>
                  </a:lnTo>
                  <a:lnTo>
                    <a:pt x="6350" y="4055618"/>
                  </a:lnTo>
                  <a:lnTo>
                    <a:pt x="12700" y="4055618"/>
                  </a:lnTo>
                  <a:cubicBezTo>
                    <a:pt x="12700" y="4136771"/>
                    <a:pt x="78613" y="4202684"/>
                    <a:pt x="159893" y="4202684"/>
                  </a:cubicBezTo>
                  <a:lnTo>
                    <a:pt x="6885178" y="4202684"/>
                  </a:lnTo>
                  <a:cubicBezTo>
                    <a:pt x="6966458" y="4202684"/>
                    <a:pt x="7032372" y="4136898"/>
                    <a:pt x="7032372" y="4055618"/>
                  </a:cubicBezTo>
                  <a:lnTo>
                    <a:pt x="7032372" y="159766"/>
                  </a:lnTo>
                  <a:cubicBezTo>
                    <a:pt x="7032371" y="78486"/>
                    <a:pt x="6966458" y="12700"/>
                    <a:pt x="6885178" y="12700"/>
                  </a:cubicBezTo>
                  <a:lnTo>
                    <a:pt x="159893" y="12700"/>
                  </a:lnTo>
                  <a:lnTo>
                    <a:pt x="159893" y="6350"/>
                  </a:lnTo>
                  <a:lnTo>
                    <a:pt x="159893" y="12700"/>
                  </a:lnTo>
                  <a:cubicBezTo>
                    <a:pt x="78613" y="12700"/>
                    <a:pt x="12700" y="78486"/>
                    <a:pt x="12700" y="159766"/>
                  </a:cubicBezTo>
                  <a:close/>
                </a:path>
              </a:pathLst>
            </a:custGeom>
            <a:solidFill>
              <a:srgbClr val="48367C"/>
            </a:solidFill>
            <a:ln w="12700">
              <a:solidFill>
                <a:srgbClr val="000000"/>
              </a:solidFill>
            </a:ln>
          </p:spPr>
        </p:sp>
      </p:grpSp>
      <p:sp>
        <p:nvSpPr>
          <p:cNvPr id="24" name="Freeform 24" descr="preencoded.png"/>
          <p:cNvSpPr/>
          <p:nvPr/>
        </p:nvSpPr>
        <p:spPr>
          <a:xfrm>
            <a:off x="12338294" y="6217291"/>
            <a:ext cx="821684" cy="821684"/>
          </a:xfrm>
          <a:custGeom>
            <a:avLst/>
            <a:gdLst/>
            <a:ahLst/>
            <a:cxnLst/>
            <a:rect l="l" t="t" r="r" b="b"/>
            <a:pathLst>
              <a:path w="821684" h="821684">
                <a:moveTo>
                  <a:pt x="0" y="0"/>
                </a:moveTo>
                <a:lnTo>
                  <a:pt x="821684" y="0"/>
                </a:lnTo>
                <a:lnTo>
                  <a:pt x="821684" y="821684"/>
                </a:lnTo>
                <a:lnTo>
                  <a:pt x="0" y="821684"/>
                </a:lnTo>
                <a:lnTo>
                  <a:pt x="0" y="0"/>
                </a:lnTo>
                <a:close/>
              </a:path>
            </a:pathLst>
          </a:custGeom>
          <a:blipFill>
            <a:blip r:embed="rId11"/>
            <a:stretch>
              <a:fillRect/>
            </a:stretch>
          </a:blipFill>
        </p:spPr>
      </p:sp>
      <p:sp>
        <p:nvSpPr>
          <p:cNvPr id="25" name="Freeform 25" descr="preencoded.png"/>
          <p:cNvSpPr/>
          <p:nvPr/>
        </p:nvSpPr>
        <p:spPr>
          <a:xfrm>
            <a:off x="12564218" y="6443215"/>
            <a:ext cx="369684" cy="369684"/>
          </a:xfrm>
          <a:custGeom>
            <a:avLst/>
            <a:gdLst/>
            <a:ahLst/>
            <a:cxnLst/>
            <a:rect l="l" t="t" r="r" b="b"/>
            <a:pathLst>
              <a:path w="369684" h="369684">
                <a:moveTo>
                  <a:pt x="0" y="0"/>
                </a:moveTo>
                <a:lnTo>
                  <a:pt x="369684" y="0"/>
                </a:lnTo>
                <a:lnTo>
                  <a:pt x="369684" y="369684"/>
                </a:lnTo>
                <a:lnTo>
                  <a:pt x="0" y="369684"/>
                </a:lnTo>
                <a:lnTo>
                  <a:pt x="0" y="0"/>
                </a:lnTo>
                <a:close/>
              </a:path>
            </a:pathLst>
          </a:custGeom>
          <a:blipFill>
            <a:blip r:embed="rId12">
              <a:extLst>
                <a:ext uri="{96DAC541-7B7A-43D3-8B79-37D633B846F1}">
                  <asvg:svgBlip xmlns:asvg="http://schemas.microsoft.com/office/drawing/2016/SVG/main" r:embed="rId13"/>
                </a:ext>
              </a:extLst>
            </a:blip>
            <a:stretch>
              <a:fillRect t="-25641" b="-25641"/>
            </a:stretch>
          </a:blipFill>
        </p:spPr>
      </p:sp>
      <p:sp>
        <p:nvSpPr>
          <p:cNvPr id="26" name="TextBox 26"/>
          <p:cNvSpPr txBox="1"/>
          <p:nvPr/>
        </p:nvSpPr>
        <p:spPr>
          <a:xfrm>
            <a:off x="12338294" y="7303294"/>
            <a:ext cx="3660429" cy="458686"/>
          </a:xfrm>
          <a:prstGeom prst="rect">
            <a:avLst/>
          </a:prstGeom>
        </p:spPr>
        <p:txBody>
          <a:bodyPr lIns="0" tIns="0" rIns="0" bIns="0" rtlCol="0" anchor="t">
            <a:spAutoFit/>
          </a:bodyPr>
          <a:lstStyle/>
          <a:p>
            <a:pPr algn="l">
              <a:lnSpc>
                <a:spcPts val="3499"/>
              </a:lnSpc>
            </a:pPr>
            <a:r>
              <a:rPr lang="en-US" sz="2812" b="1">
                <a:solidFill>
                  <a:srgbClr val="E0D6DE"/>
                </a:solidFill>
                <a:latin typeface="Petrona Bold"/>
                <a:ea typeface="Petrona Bold"/>
                <a:cs typeface="Petrona Bold"/>
                <a:sym typeface="Petrona Bold"/>
              </a:rPr>
              <a:t>Regional Performance</a:t>
            </a:r>
          </a:p>
        </p:txBody>
      </p:sp>
      <p:sp>
        <p:nvSpPr>
          <p:cNvPr id="27" name="TextBox 27"/>
          <p:cNvSpPr txBox="1"/>
          <p:nvPr/>
        </p:nvSpPr>
        <p:spPr>
          <a:xfrm>
            <a:off x="12338294" y="7840561"/>
            <a:ext cx="4707579" cy="962025"/>
          </a:xfrm>
          <a:prstGeom prst="rect">
            <a:avLst/>
          </a:prstGeom>
        </p:spPr>
        <p:txBody>
          <a:bodyPr lIns="0" tIns="0" rIns="0" bIns="0" rtlCol="0" anchor="t">
            <a:spAutoFit/>
          </a:bodyPr>
          <a:lstStyle/>
          <a:p>
            <a:pPr algn="l">
              <a:lnSpc>
                <a:spcPts val="3437"/>
              </a:lnSpc>
            </a:pPr>
            <a:r>
              <a:rPr lang="en-US" sz="2125">
                <a:solidFill>
                  <a:srgbClr val="E0D6DE"/>
                </a:solidFill>
                <a:latin typeface="Inter"/>
                <a:ea typeface="Inter"/>
                <a:cs typeface="Inter"/>
                <a:sym typeface="Inter"/>
              </a:rPr>
              <a:t>California startups showed higher profitability due to R&amp;D.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a:ln w="12700">
              <a:solidFill>
                <a:srgbClr val="000000"/>
              </a:solidFill>
            </a:ln>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763913" y="1318174"/>
            <a:ext cx="9618164" cy="1736827"/>
          </a:xfrm>
          <a:prstGeom prst="rect">
            <a:avLst/>
          </a:prstGeom>
        </p:spPr>
        <p:txBody>
          <a:bodyPr lIns="0" tIns="0" rIns="0" bIns="0" rtlCol="0" anchor="t">
            <a:spAutoFit/>
          </a:bodyPr>
          <a:lstStyle/>
          <a:p>
            <a:pPr algn="l">
              <a:lnSpc>
                <a:spcPts val="6687"/>
              </a:lnSpc>
            </a:pPr>
            <a:r>
              <a:rPr lang="en-US" sz="5312" b="1">
                <a:solidFill>
                  <a:srgbClr val="FF8AAF"/>
                </a:solidFill>
                <a:latin typeface="Petrona Bold"/>
                <a:ea typeface="Petrona Bold"/>
                <a:cs typeface="Petrona Bold"/>
                <a:sym typeface="Petrona Bold"/>
              </a:rPr>
              <a:t>Business Recommendations: Strategic Investment</a:t>
            </a:r>
          </a:p>
        </p:txBody>
      </p:sp>
      <p:grpSp>
        <p:nvGrpSpPr>
          <p:cNvPr id="7" name="Group 7"/>
          <p:cNvGrpSpPr/>
          <p:nvPr/>
        </p:nvGrpSpPr>
        <p:grpSpPr>
          <a:xfrm>
            <a:off x="7749626" y="3428848"/>
            <a:ext cx="4708179" cy="2435866"/>
            <a:chOff x="0" y="0"/>
            <a:chExt cx="6277572" cy="3247822"/>
          </a:xfrm>
        </p:grpSpPr>
        <p:sp>
          <p:nvSpPr>
            <p:cNvPr id="8" name="Freeform 8"/>
            <p:cNvSpPr/>
            <p:nvPr/>
          </p:nvSpPr>
          <p:spPr>
            <a:xfrm>
              <a:off x="19050" y="19050"/>
              <a:ext cx="6239383" cy="3209671"/>
            </a:xfrm>
            <a:custGeom>
              <a:avLst/>
              <a:gdLst/>
              <a:ahLst/>
              <a:cxnLst/>
              <a:rect l="l" t="t" r="r" b="b"/>
              <a:pathLst>
                <a:path w="6239383" h="3209671">
                  <a:moveTo>
                    <a:pt x="0" y="182880"/>
                  </a:moveTo>
                  <a:cubicBezTo>
                    <a:pt x="0" y="81915"/>
                    <a:pt x="82296" y="0"/>
                    <a:pt x="183896" y="0"/>
                  </a:cubicBezTo>
                  <a:lnTo>
                    <a:pt x="6055487" y="0"/>
                  </a:lnTo>
                  <a:cubicBezTo>
                    <a:pt x="6157087" y="0"/>
                    <a:pt x="6239383" y="81915"/>
                    <a:pt x="6239383" y="182880"/>
                  </a:cubicBezTo>
                  <a:lnTo>
                    <a:pt x="6239383" y="3026791"/>
                  </a:lnTo>
                  <a:cubicBezTo>
                    <a:pt x="6239383" y="3127756"/>
                    <a:pt x="6157087" y="3209671"/>
                    <a:pt x="6055487" y="3209671"/>
                  </a:cubicBezTo>
                  <a:lnTo>
                    <a:pt x="183896" y="3209671"/>
                  </a:lnTo>
                  <a:cubicBezTo>
                    <a:pt x="82296" y="3209671"/>
                    <a:pt x="0" y="3127756"/>
                    <a:pt x="0" y="3026791"/>
                  </a:cubicBezTo>
                  <a:close/>
                </a:path>
              </a:pathLst>
            </a:custGeom>
            <a:solidFill>
              <a:srgbClr val="0C0524">
                <a:alpha val="90196"/>
              </a:srgbClr>
            </a:solidFill>
            <a:ln w="12700">
              <a:solidFill>
                <a:srgbClr val="000000"/>
              </a:solidFill>
            </a:ln>
          </p:spPr>
        </p:sp>
        <p:sp>
          <p:nvSpPr>
            <p:cNvPr id="9" name="Freeform 9"/>
            <p:cNvSpPr/>
            <p:nvPr/>
          </p:nvSpPr>
          <p:spPr>
            <a:xfrm>
              <a:off x="0" y="0"/>
              <a:ext cx="6277483" cy="3247771"/>
            </a:xfrm>
            <a:custGeom>
              <a:avLst/>
              <a:gdLst/>
              <a:ahLst/>
              <a:cxnLst/>
              <a:rect l="l" t="t" r="r" b="b"/>
              <a:pathLst>
                <a:path w="6277483" h="3247771">
                  <a:moveTo>
                    <a:pt x="0" y="201930"/>
                  </a:moveTo>
                  <a:cubicBezTo>
                    <a:pt x="0" y="90297"/>
                    <a:pt x="90932" y="0"/>
                    <a:pt x="202946" y="0"/>
                  </a:cubicBezTo>
                  <a:lnTo>
                    <a:pt x="6074537" y="0"/>
                  </a:lnTo>
                  <a:lnTo>
                    <a:pt x="6074537" y="19050"/>
                  </a:lnTo>
                  <a:lnTo>
                    <a:pt x="6074537" y="0"/>
                  </a:lnTo>
                  <a:cubicBezTo>
                    <a:pt x="6186551" y="0"/>
                    <a:pt x="6277483" y="90297"/>
                    <a:pt x="6277483" y="201930"/>
                  </a:cubicBezTo>
                  <a:lnTo>
                    <a:pt x="6258433" y="201930"/>
                  </a:lnTo>
                  <a:lnTo>
                    <a:pt x="6277483" y="201930"/>
                  </a:lnTo>
                  <a:lnTo>
                    <a:pt x="6277483" y="3045841"/>
                  </a:lnTo>
                  <a:lnTo>
                    <a:pt x="6258433" y="3045841"/>
                  </a:lnTo>
                  <a:lnTo>
                    <a:pt x="6277483" y="3045841"/>
                  </a:lnTo>
                  <a:cubicBezTo>
                    <a:pt x="6277483" y="3157474"/>
                    <a:pt x="6186551" y="3247771"/>
                    <a:pt x="6074537" y="3247771"/>
                  </a:cubicBezTo>
                  <a:lnTo>
                    <a:pt x="6074537" y="3228721"/>
                  </a:lnTo>
                  <a:lnTo>
                    <a:pt x="6074537" y="3247771"/>
                  </a:lnTo>
                  <a:lnTo>
                    <a:pt x="202946" y="3247771"/>
                  </a:lnTo>
                  <a:lnTo>
                    <a:pt x="202946" y="3228721"/>
                  </a:lnTo>
                  <a:lnTo>
                    <a:pt x="202946" y="3247771"/>
                  </a:lnTo>
                  <a:cubicBezTo>
                    <a:pt x="90932" y="3247771"/>
                    <a:pt x="0" y="3157474"/>
                    <a:pt x="0" y="3045841"/>
                  </a:cubicBezTo>
                  <a:lnTo>
                    <a:pt x="0" y="201930"/>
                  </a:lnTo>
                  <a:lnTo>
                    <a:pt x="19050" y="201930"/>
                  </a:lnTo>
                  <a:lnTo>
                    <a:pt x="0" y="201930"/>
                  </a:lnTo>
                  <a:moveTo>
                    <a:pt x="38100" y="201930"/>
                  </a:moveTo>
                  <a:lnTo>
                    <a:pt x="38100" y="3045841"/>
                  </a:lnTo>
                  <a:lnTo>
                    <a:pt x="19050" y="3045841"/>
                  </a:lnTo>
                  <a:lnTo>
                    <a:pt x="38100" y="3045841"/>
                  </a:lnTo>
                  <a:cubicBezTo>
                    <a:pt x="38100" y="3136265"/>
                    <a:pt x="111760" y="3209671"/>
                    <a:pt x="202946" y="3209671"/>
                  </a:cubicBezTo>
                  <a:lnTo>
                    <a:pt x="6074537" y="3209671"/>
                  </a:lnTo>
                  <a:cubicBezTo>
                    <a:pt x="6165723" y="3209671"/>
                    <a:pt x="6239383" y="3136265"/>
                    <a:pt x="6239383" y="3045841"/>
                  </a:cubicBezTo>
                  <a:lnTo>
                    <a:pt x="6239383" y="201930"/>
                  </a:lnTo>
                  <a:cubicBezTo>
                    <a:pt x="6239383" y="111506"/>
                    <a:pt x="6165723" y="38100"/>
                    <a:pt x="6074537" y="38100"/>
                  </a:cubicBezTo>
                  <a:lnTo>
                    <a:pt x="202946" y="38100"/>
                  </a:lnTo>
                  <a:lnTo>
                    <a:pt x="202946" y="19050"/>
                  </a:lnTo>
                  <a:lnTo>
                    <a:pt x="202946" y="38100"/>
                  </a:lnTo>
                  <a:cubicBezTo>
                    <a:pt x="111760" y="38100"/>
                    <a:pt x="38100" y="111506"/>
                    <a:pt x="38100" y="201930"/>
                  </a:cubicBezTo>
                  <a:close/>
                </a:path>
              </a:pathLst>
            </a:custGeom>
            <a:solidFill>
              <a:srgbClr val="48367C"/>
            </a:solidFill>
            <a:ln w="12700">
              <a:solidFill>
                <a:srgbClr val="000000"/>
              </a:solidFill>
            </a:ln>
          </p:spPr>
        </p:sp>
      </p:grpSp>
      <p:sp>
        <p:nvSpPr>
          <p:cNvPr id="10" name="Freeform 10" descr="preencoded.png"/>
          <p:cNvSpPr/>
          <p:nvPr/>
        </p:nvSpPr>
        <p:spPr>
          <a:xfrm>
            <a:off x="7735338" y="3443135"/>
            <a:ext cx="114300" cy="2407291"/>
          </a:xfrm>
          <a:custGeom>
            <a:avLst/>
            <a:gdLst/>
            <a:ahLst/>
            <a:cxnLst/>
            <a:rect l="l" t="t" r="r" b="b"/>
            <a:pathLst>
              <a:path w="114300" h="2407291">
                <a:moveTo>
                  <a:pt x="0" y="0"/>
                </a:moveTo>
                <a:lnTo>
                  <a:pt x="114300" y="0"/>
                </a:lnTo>
                <a:lnTo>
                  <a:pt x="114300" y="2407291"/>
                </a:lnTo>
                <a:lnTo>
                  <a:pt x="0" y="2407291"/>
                </a:lnTo>
                <a:lnTo>
                  <a:pt x="0" y="0"/>
                </a:lnTo>
                <a:close/>
              </a:path>
            </a:pathLst>
          </a:custGeom>
          <a:blipFill>
            <a:blip r:embed="rId5"/>
            <a:stretch>
              <a:fillRect t="-52" b="-52"/>
            </a:stretch>
          </a:blipFill>
        </p:spPr>
      </p:sp>
      <p:sp>
        <p:nvSpPr>
          <p:cNvPr id="11" name="TextBox 11"/>
          <p:cNvSpPr txBox="1"/>
          <p:nvPr/>
        </p:nvSpPr>
        <p:spPr>
          <a:xfrm>
            <a:off x="8137027" y="3701948"/>
            <a:ext cx="4019102" cy="877786"/>
          </a:xfrm>
          <a:prstGeom prst="rect">
            <a:avLst/>
          </a:prstGeom>
        </p:spPr>
        <p:txBody>
          <a:bodyPr lIns="0" tIns="0" rIns="0" bIns="0" rtlCol="0" anchor="t">
            <a:spAutoFit/>
          </a:bodyPr>
          <a:lstStyle/>
          <a:p>
            <a:pPr algn="l">
              <a:lnSpc>
                <a:spcPts val="3312"/>
              </a:lnSpc>
            </a:pPr>
            <a:r>
              <a:rPr lang="en-US" sz="2625" b="1">
                <a:solidFill>
                  <a:srgbClr val="E0D6DE"/>
                </a:solidFill>
                <a:latin typeface="Petrona Bold"/>
                <a:ea typeface="Petrona Bold"/>
                <a:cs typeface="Petrona Bold"/>
                <a:sym typeface="Petrona Bold"/>
              </a:rPr>
              <a:t>Prioritize R&amp;D Investments</a:t>
            </a:r>
          </a:p>
        </p:txBody>
      </p:sp>
      <p:sp>
        <p:nvSpPr>
          <p:cNvPr id="12" name="TextBox 12"/>
          <p:cNvSpPr txBox="1"/>
          <p:nvPr/>
        </p:nvSpPr>
        <p:spPr>
          <a:xfrm>
            <a:off x="8137027" y="4649238"/>
            <a:ext cx="4019102" cy="913809"/>
          </a:xfrm>
          <a:prstGeom prst="rect">
            <a:avLst/>
          </a:prstGeom>
        </p:spPr>
        <p:txBody>
          <a:bodyPr lIns="0" tIns="0" rIns="0" bIns="0" rtlCol="0" anchor="t">
            <a:spAutoFit/>
          </a:bodyPr>
          <a:lstStyle/>
          <a:p>
            <a:pPr algn="l">
              <a:lnSpc>
                <a:spcPts val="3250"/>
              </a:lnSpc>
            </a:pPr>
            <a:r>
              <a:rPr lang="en-US" sz="2000">
                <a:solidFill>
                  <a:srgbClr val="E0D6DE"/>
                </a:solidFill>
                <a:latin typeface="Inter"/>
                <a:ea typeface="Inter"/>
                <a:cs typeface="Inter"/>
                <a:sym typeface="Inter"/>
              </a:rPr>
              <a:t>Focus on R&amp;D to maximize profit potential and innovation.</a:t>
            </a:r>
          </a:p>
        </p:txBody>
      </p:sp>
      <p:grpSp>
        <p:nvGrpSpPr>
          <p:cNvPr id="13" name="Group 13"/>
          <p:cNvGrpSpPr/>
          <p:nvPr/>
        </p:nvGrpSpPr>
        <p:grpSpPr>
          <a:xfrm>
            <a:off x="12688043" y="3428848"/>
            <a:ext cx="4708322" cy="2435866"/>
            <a:chOff x="0" y="0"/>
            <a:chExt cx="6277762" cy="3247822"/>
          </a:xfrm>
        </p:grpSpPr>
        <p:sp>
          <p:nvSpPr>
            <p:cNvPr id="14" name="Freeform 14"/>
            <p:cNvSpPr/>
            <p:nvPr/>
          </p:nvSpPr>
          <p:spPr>
            <a:xfrm>
              <a:off x="19050" y="19050"/>
              <a:ext cx="6239637" cy="3209671"/>
            </a:xfrm>
            <a:custGeom>
              <a:avLst/>
              <a:gdLst/>
              <a:ahLst/>
              <a:cxnLst/>
              <a:rect l="l" t="t" r="r" b="b"/>
              <a:pathLst>
                <a:path w="6239637" h="3209671">
                  <a:moveTo>
                    <a:pt x="0" y="182880"/>
                  </a:moveTo>
                  <a:cubicBezTo>
                    <a:pt x="0" y="81915"/>
                    <a:pt x="82296" y="0"/>
                    <a:pt x="183896" y="0"/>
                  </a:cubicBezTo>
                  <a:lnTo>
                    <a:pt x="6055741" y="0"/>
                  </a:lnTo>
                  <a:cubicBezTo>
                    <a:pt x="6157341" y="0"/>
                    <a:pt x="6239637" y="81915"/>
                    <a:pt x="6239637" y="182880"/>
                  </a:cubicBezTo>
                  <a:lnTo>
                    <a:pt x="6239637" y="3026791"/>
                  </a:lnTo>
                  <a:cubicBezTo>
                    <a:pt x="6239637" y="3127756"/>
                    <a:pt x="6157341" y="3209671"/>
                    <a:pt x="6055741" y="3209671"/>
                  </a:cubicBezTo>
                  <a:lnTo>
                    <a:pt x="183896" y="3209671"/>
                  </a:lnTo>
                  <a:cubicBezTo>
                    <a:pt x="82296" y="3209671"/>
                    <a:pt x="0" y="3127756"/>
                    <a:pt x="0" y="3026791"/>
                  </a:cubicBezTo>
                  <a:close/>
                </a:path>
              </a:pathLst>
            </a:custGeom>
            <a:solidFill>
              <a:srgbClr val="0C0524">
                <a:alpha val="90196"/>
              </a:srgbClr>
            </a:solidFill>
            <a:ln w="12700">
              <a:solidFill>
                <a:srgbClr val="000000"/>
              </a:solidFill>
            </a:ln>
          </p:spPr>
        </p:sp>
        <p:sp>
          <p:nvSpPr>
            <p:cNvPr id="15" name="Freeform 15"/>
            <p:cNvSpPr/>
            <p:nvPr/>
          </p:nvSpPr>
          <p:spPr>
            <a:xfrm>
              <a:off x="0" y="0"/>
              <a:ext cx="6277737" cy="3247771"/>
            </a:xfrm>
            <a:custGeom>
              <a:avLst/>
              <a:gdLst/>
              <a:ahLst/>
              <a:cxnLst/>
              <a:rect l="l" t="t" r="r" b="b"/>
              <a:pathLst>
                <a:path w="6277737" h="3247771">
                  <a:moveTo>
                    <a:pt x="0" y="201930"/>
                  </a:moveTo>
                  <a:cubicBezTo>
                    <a:pt x="0" y="90297"/>
                    <a:pt x="90932" y="0"/>
                    <a:pt x="202946" y="0"/>
                  </a:cubicBezTo>
                  <a:lnTo>
                    <a:pt x="6074791" y="0"/>
                  </a:lnTo>
                  <a:lnTo>
                    <a:pt x="6074791" y="19050"/>
                  </a:lnTo>
                  <a:lnTo>
                    <a:pt x="6074791" y="0"/>
                  </a:lnTo>
                  <a:cubicBezTo>
                    <a:pt x="6186805" y="0"/>
                    <a:pt x="6277737" y="90297"/>
                    <a:pt x="6277737" y="201930"/>
                  </a:cubicBezTo>
                  <a:lnTo>
                    <a:pt x="6258687" y="201930"/>
                  </a:lnTo>
                  <a:lnTo>
                    <a:pt x="6277737" y="201930"/>
                  </a:lnTo>
                  <a:lnTo>
                    <a:pt x="6277737" y="3045841"/>
                  </a:lnTo>
                  <a:lnTo>
                    <a:pt x="6258687" y="3045841"/>
                  </a:lnTo>
                  <a:lnTo>
                    <a:pt x="6277737" y="3045841"/>
                  </a:lnTo>
                  <a:cubicBezTo>
                    <a:pt x="6277737" y="3157474"/>
                    <a:pt x="6186805" y="3247771"/>
                    <a:pt x="6074791" y="3247771"/>
                  </a:cubicBezTo>
                  <a:lnTo>
                    <a:pt x="6074791" y="3228721"/>
                  </a:lnTo>
                  <a:lnTo>
                    <a:pt x="6074791" y="3247771"/>
                  </a:lnTo>
                  <a:lnTo>
                    <a:pt x="202946" y="3247771"/>
                  </a:lnTo>
                  <a:lnTo>
                    <a:pt x="202946" y="3228721"/>
                  </a:lnTo>
                  <a:lnTo>
                    <a:pt x="202946" y="3247771"/>
                  </a:lnTo>
                  <a:cubicBezTo>
                    <a:pt x="90932" y="3247771"/>
                    <a:pt x="0" y="3157474"/>
                    <a:pt x="0" y="3045841"/>
                  </a:cubicBezTo>
                  <a:lnTo>
                    <a:pt x="0" y="201930"/>
                  </a:lnTo>
                  <a:lnTo>
                    <a:pt x="19050" y="201930"/>
                  </a:lnTo>
                  <a:lnTo>
                    <a:pt x="0" y="201930"/>
                  </a:lnTo>
                  <a:moveTo>
                    <a:pt x="38100" y="201930"/>
                  </a:moveTo>
                  <a:lnTo>
                    <a:pt x="38100" y="3045841"/>
                  </a:lnTo>
                  <a:lnTo>
                    <a:pt x="19050" y="3045841"/>
                  </a:lnTo>
                  <a:lnTo>
                    <a:pt x="38100" y="3045841"/>
                  </a:lnTo>
                  <a:cubicBezTo>
                    <a:pt x="38100" y="3136265"/>
                    <a:pt x="111760" y="3209671"/>
                    <a:pt x="202946" y="3209671"/>
                  </a:cubicBezTo>
                  <a:lnTo>
                    <a:pt x="6074791" y="3209671"/>
                  </a:lnTo>
                  <a:cubicBezTo>
                    <a:pt x="6165977" y="3209671"/>
                    <a:pt x="6239637" y="3136265"/>
                    <a:pt x="6239637" y="3045841"/>
                  </a:cubicBezTo>
                  <a:lnTo>
                    <a:pt x="6239637" y="201930"/>
                  </a:lnTo>
                  <a:cubicBezTo>
                    <a:pt x="6239637" y="111506"/>
                    <a:pt x="6165977" y="38100"/>
                    <a:pt x="6074791" y="38100"/>
                  </a:cubicBezTo>
                  <a:lnTo>
                    <a:pt x="202946" y="38100"/>
                  </a:lnTo>
                  <a:lnTo>
                    <a:pt x="202946" y="19050"/>
                  </a:lnTo>
                  <a:lnTo>
                    <a:pt x="202946" y="38100"/>
                  </a:lnTo>
                  <a:cubicBezTo>
                    <a:pt x="111760" y="38100"/>
                    <a:pt x="38100" y="111506"/>
                    <a:pt x="38100" y="201930"/>
                  </a:cubicBezTo>
                  <a:close/>
                </a:path>
              </a:pathLst>
            </a:custGeom>
            <a:solidFill>
              <a:srgbClr val="48367C"/>
            </a:solidFill>
            <a:ln w="12700">
              <a:solidFill>
                <a:srgbClr val="000000"/>
              </a:solidFill>
            </a:ln>
          </p:spPr>
        </p:sp>
      </p:grpSp>
      <p:sp>
        <p:nvSpPr>
          <p:cNvPr id="16" name="Freeform 16" descr="preencoded.png"/>
          <p:cNvSpPr/>
          <p:nvPr/>
        </p:nvSpPr>
        <p:spPr>
          <a:xfrm>
            <a:off x="12673755" y="3443135"/>
            <a:ext cx="114300" cy="2407291"/>
          </a:xfrm>
          <a:custGeom>
            <a:avLst/>
            <a:gdLst/>
            <a:ahLst/>
            <a:cxnLst/>
            <a:rect l="l" t="t" r="r" b="b"/>
            <a:pathLst>
              <a:path w="114300" h="2407291">
                <a:moveTo>
                  <a:pt x="0" y="0"/>
                </a:moveTo>
                <a:lnTo>
                  <a:pt x="114300" y="0"/>
                </a:lnTo>
                <a:lnTo>
                  <a:pt x="114300" y="2407291"/>
                </a:lnTo>
                <a:lnTo>
                  <a:pt x="0" y="2407291"/>
                </a:lnTo>
                <a:lnTo>
                  <a:pt x="0" y="0"/>
                </a:lnTo>
                <a:close/>
              </a:path>
            </a:pathLst>
          </a:custGeom>
          <a:blipFill>
            <a:blip r:embed="rId5"/>
            <a:stretch>
              <a:fillRect t="-52" b="-52"/>
            </a:stretch>
          </a:blipFill>
        </p:spPr>
      </p:sp>
      <p:sp>
        <p:nvSpPr>
          <p:cNvPr id="17" name="TextBox 17"/>
          <p:cNvSpPr txBox="1"/>
          <p:nvPr/>
        </p:nvSpPr>
        <p:spPr>
          <a:xfrm>
            <a:off x="13075444" y="3701948"/>
            <a:ext cx="4019255" cy="877786"/>
          </a:xfrm>
          <a:prstGeom prst="rect">
            <a:avLst/>
          </a:prstGeom>
        </p:spPr>
        <p:txBody>
          <a:bodyPr lIns="0" tIns="0" rIns="0" bIns="0" rtlCol="0" anchor="t">
            <a:spAutoFit/>
          </a:bodyPr>
          <a:lstStyle/>
          <a:p>
            <a:pPr algn="l">
              <a:lnSpc>
                <a:spcPts val="3312"/>
              </a:lnSpc>
            </a:pPr>
            <a:r>
              <a:rPr lang="en-US" sz="2625" b="1">
                <a:solidFill>
                  <a:srgbClr val="E0D6DE"/>
                </a:solidFill>
                <a:latin typeface="Petrona Bold"/>
                <a:ea typeface="Petrona Bold"/>
                <a:cs typeface="Petrona Bold"/>
                <a:sym typeface="Petrona Bold"/>
              </a:rPr>
              <a:t>Optimize Marketing Expenditure</a:t>
            </a:r>
          </a:p>
        </p:txBody>
      </p:sp>
      <p:sp>
        <p:nvSpPr>
          <p:cNvPr id="18" name="TextBox 18"/>
          <p:cNvSpPr txBox="1"/>
          <p:nvPr/>
        </p:nvSpPr>
        <p:spPr>
          <a:xfrm>
            <a:off x="13075444" y="4649238"/>
            <a:ext cx="4019255" cy="913809"/>
          </a:xfrm>
          <a:prstGeom prst="rect">
            <a:avLst/>
          </a:prstGeom>
        </p:spPr>
        <p:txBody>
          <a:bodyPr lIns="0" tIns="0" rIns="0" bIns="0" rtlCol="0" anchor="t">
            <a:spAutoFit/>
          </a:bodyPr>
          <a:lstStyle/>
          <a:p>
            <a:pPr algn="l">
              <a:lnSpc>
                <a:spcPts val="3250"/>
              </a:lnSpc>
            </a:pPr>
            <a:r>
              <a:rPr lang="en-US" sz="2000">
                <a:solidFill>
                  <a:srgbClr val="E0D6DE"/>
                </a:solidFill>
                <a:latin typeface="Inter"/>
                <a:ea typeface="Inter"/>
                <a:cs typeface="Inter"/>
                <a:sym typeface="Inter"/>
              </a:rPr>
              <a:t>Strategically allocate marketing budgets for effective returns.</a:t>
            </a:r>
          </a:p>
        </p:txBody>
      </p:sp>
      <p:grpSp>
        <p:nvGrpSpPr>
          <p:cNvPr id="19" name="Group 19"/>
          <p:cNvGrpSpPr/>
          <p:nvPr/>
        </p:nvGrpSpPr>
        <p:grpSpPr>
          <a:xfrm>
            <a:off x="7749626" y="6094962"/>
            <a:ext cx="4708179" cy="2849909"/>
            <a:chOff x="0" y="0"/>
            <a:chExt cx="6277572" cy="3799878"/>
          </a:xfrm>
        </p:grpSpPr>
        <p:sp>
          <p:nvSpPr>
            <p:cNvPr id="20" name="Freeform 20"/>
            <p:cNvSpPr/>
            <p:nvPr/>
          </p:nvSpPr>
          <p:spPr>
            <a:xfrm>
              <a:off x="19050" y="19050"/>
              <a:ext cx="6239510" cy="3761740"/>
            </a:xfrm>
            <a:custGeom>
              <a:avLst/>
              <a:gdLst/>
              <a:ahLst/>
              <a:cxnLst/>
              <a:rect l="l" t="t" r="r" b="b"/>
              <a:pathLst>
                <a:path w="6239510" h="3761740">
                  <a:moveTo>
                    <a:pt x="0" y="182880"/>
                  </a:moveTo>
                  <a:cubicBezTo>
                    <a:pt x="0" y="81915"/>
                    <a:pt x="82169" y="0"/>
                    <a:pt x="183642" y="0"/>
                  </a:cubicBezTo>
                  <a:lnTo>
                    <a:pt x="6055868" y="0"/>
                  </a:lnTo>
                  <a:cubicBezTo>
                    <a:pt x="6157341" y="0"/>
                    <a:pt x="6239510" y="81915"/>
                    <a:pt x="6239510" y="182880"/>
                  </a:cubicBezTo>
                  <a:lnTo>
                    <a:pt x="6239510" y="3578860"/>
                  </a:lnTo>
                  <a:cubicBezTo>
                    <a:pt x="6239510" y="3679825"/>
                    <a:pt x="6157341" y="3761740"/>
                    <a:pt x="6055868" y="3761740"/>
                  </a:cubicBezTo>
                  <a:lnTo>
                    <a:pt x="183642" y="3761740"/>
                  </a:lnTo>
                  <a:cubicBezTo>
                    <a:pt x="82169" y="3761740"/>
                    <a:pt x="0" y="3679825"/>
                    <a:pt x="0" y="3578860"/>
                  </a:cubicBezTo>
                  <a:close/>
                </a:path>
              </a:pathLst>
            </a:custGeom>
            <a:solidFill>
              <a:srgbClr val="0C0524">
                <a:alpha val="90196"/>
              </a:srgbClr>
            </a:solidFill>
            <a:ln w="12700">
              <a:solidFill>
                <a:srgbClr val="000000"/>
              </a:solidFill>
            </a:ln>
          </p:spPr>
        </p:sp>
        <p:sp>
          <p:nvSpPr>
            <p:cNvPr id="21" name="Freeform 21"/>
            <p:cNvSpPr/>
            <p:nvPr/>
          </p:nvSpPr>
          <p:spPr>
            <a:xfrm>
              <a:off x="0" y="0"/>
              <a:ext cx="6277610" cy="3799840"/>
            </a:xfrm>
            <a:custGeom>
              <a:avLst/>
              <a:gdLst/>
              <a:ahLst/>
              <a:cxnLst/>
              <a:rect l="l" t="t" r="r" b="b"/>
              <a:pathLst>
                <a:path w="6277610" h="3799840">
                  <a:moveTo>
                    <a:pt x="0" y="201930"/>
                  </a:moveTo>
                  <a:cubicBezTo>
                    <a:pt x="0" y="90297"/>
                    <a:pt x="90805" y="0"/>
                    <a:pt x="202692" y="0"/>
                  </a:cubicBezTo>
                  <a:lnTo>
                    <a:pt x="6074918" y="0"/>
                  </a:lnTo>
                  <a:lnTo>
                    <a:pt x="6074918" y="19050"/>
                  </a:lnTo>
                  <a:lnTo>
                    <a:pt x="6074918" y="0"/>
                  </a:lnTo>
                  <a:cubicBezTo>
                    <a:pt x="6186805" y="0"/>
                    <a:pt x="6277610" y="90297"/>
                    <a:pt x="6277610" y="201930"/>
                  </a:cubicBezTo>
                  <a:lnTo>
                    <a:pt x="6258560" y="201930"/>
                  </a:lnTo>
                  <a:lnTo>
                    <a:pt x="6277610" y="201930"/>
                  </a:lnTo>
                  <a:lnTo>
                    <a:pt x="6277610" y="3597910"/>
                  </a:lnTo>
                  <a:lnTo>
                    <a:pt x="6258560" y="3597910"/>
                  </a:lnTo>
                  <a:lnTo>
                    <a:pt x="6277610" y="3597910"/>
                  </a:lnTo>
                  <a:cubicBezTo>
                    <a:pt x="6277610" y="3709543"/>
                    <a:pt x="6186805" y="3799840"/>
                    <a:pt x="6074918" y="3799840"/>
                  </a:cubicBezTo>
                  <a:lnTo>
                    <a:pt x="6074918" y="3780790"/>
                  </a:lnTo>
                  <a:lnTo>
                    <a:pt x="6074918" y="3799840"/>
                  </a:lnTo>
                  <a:lnTo>
                    <a:pt x="202692" y="3799840"/>
                  </a:lnTo>
                  <a:lnTo>
                    <a:pt x="202692" y="3780790"/>
                  </a:lnTo>
                  <a:lnTo>
                    <a:pt x="202692" y="3799840"/>
                  </a:lnTo>
                  <a:cubicBezTo>
                    <a:pt x="90805" y="3799840"/>
                    <a:pt x="0" y="3709543"/>
                    <a:pt x="0" y="3597910"/>
                  </a:cubicBezTo>
                  <a:lnTo>
                    <a:pt x="0" y="201930"/>
                  </a:lnTo>
                  <a:lnTo>
                    <a:pt x="19050" y="201930"/>
                  </a:lnTo>
                  <a:lnTo>
                    <a:pt x="0" y="201930"/>
                  </a:lnTo>
                  <a:moveTo>
                    <a:pt x="38100" y="201930"/>
                  </a:moveTo>
                  <a:lnTo>
                    <a:pt x="38100" y="3597910"/>
                  </a:lnTo>
                  <a:lnTo>
                    <a:pt x="19050" y="3597910"/>
                  </a:lnTo>
                  <a:lnTo>
                    <a:pt x="38100" y="3597910"/>
                  </a:lnTo>
                  <a:cubicBezTo>
                    <a:pt x="38100" y="3688334"/>
                    <a:pt x="111760" y="3761740"/>
                    <a:pt x="202692" y="3761740"/>
                  </a:cubicBezTo>
                  <a:lnTo>
                    <a:pt x="6074918" y="3761740"/>
                  </a:lnTo>
                  <a:cubicBezTo>
                    <a:pt x="6165850" y="3761740"/>
                    <a:pt x="6239510" y="3688334"/>
                    <a:pt x="6239510" y="3597910"/>
                  </a:cubicBezTo>
                  <a:lnTo>
                    <a:pt x="6239510" y="201930"/>
                  </a:lnTo>
                  <a:cubicBezTo>
                    <a:pt x="6239510" y="111506"/>
                    <a:pt x="6165850" y="38100"/>
                    <a:pt x="6074918" y="38100"/>
                  </a:cubicBezTo>
                  <a:lnTo>
                    <a:pt x="202692" y="38100"/>
                  </a:lnTo>
                  <a:lnTo>
                    <a:pt x="202692" y="19050"/>
                  </a:lnTo>
                  <a:lnTo>
                    <a:pt x="202692" y="38100"/>
                  </a:lnTo>
                  <a:cubicBezTo>
                    <a:pt x="111760" y="38100"/>
                    <a:pt x="38100" y="111506"/>
                    <a:pt x="38100" y="201930"/>
                  </a:cubicBezTo>
                  <a:close/>
                </a:path>
              </a:pathLst>
            </a:custGeom>
            <a:solidFill>
              <a:srgbClr val="48367C"/>
            </a:solidFill>
            <a:ln w="12700">
              <a:solidFill>
                <a:srgbClr val="000000"/>
              </a:solidFill>
            </a:ln>
          </p:spPr>
        </p:sp>
      </p:grpSp>
      <p:sp>
        <p:nvSpPr>
          <p:cNvPr id="22" name="Freeform 22" descr="preencoded.png"/>
          <p:cNvSpPr/>
          <p:nvPr/>
        </p:nvSpPr>
        <p:spPr>
          <a:xfrm>
            <a:off x="7735338" y="6109249"/>
            <a:ext cx="114300" cy="2821334"/>
          </a:xfrm>
          <a:custGeom>
            <a:avLst/>
            <a:gdLst/>
            <a:ahLst/>
            <a:cxnLst/>
            <a:rect l="l" t="t" r="r" b="b"/>
            <a:pathLst>
              <a:path w="114300" h="2821334">
                <a:moveTo>
                  <a:pt x="0" y="0"/>
                </a:moveTo>
                <a:lnTo>
                  <a:pt x="114300" y="0"/>
                </a:lnTo>
                <a:lnTo>
                  <a:pt x="114300" y="2821334"/>
                </a:lnTo>
                <a:lnTo>
                  <a:pt x="0" y="2821334"/>
                </a:lnTo>
                <a:lnTo>
                  <a:pt x="0" y="0"/>
                </a:lnTo>
                <a:close/>
              </a:path>
            </a:pathLst>
          </a:custGeom>
          <a:blipFill>
            <a:blip r:embed="rId6"/>
            <a:stretch>
              <a:fillRect l="-33" r="-33"/>
            </a:stretch>
          </a:blipFill>
        </p:spPr>
      </p:sp>
      <p:sp>
        <p:nvSpPr>
          <p:cNvPr id="23" name="TextBox 23"/>
          <p:cNvSpPr txBox="1"/>
          <p:nvPr/>
        </p:nvSpPr>
        <p:spPr>
          <a:xfrm>
            <a:off x="8137027" y="6368053"/>
            <a:ext cx="4019102" cy="877786"/>
          </a:xfrm>
          <a:prstGeom prst="rect">
            <a:avLst/>
          </a:prstGeom>
        </p:spPr>
        <p:txBody>
          <a:bodyPr lIns="0" tIns="0" rIns="0" bIns="0" rtlCol="0" anchor="t">
            <a:spAutoFit/>
          </a:bodyPr>
          <a:lstStyle/>
          <a:p>
            <a:pPr algn="l">
              <a:lnSpc>
                <a:spcPts val="3312"/>
              </a:lnSpc>
            </a:pPr>
            <a:r>
              <a:rPr lang="en-US" sz="2625" b="1">
                <a:solidFill>
                  <a:srgbClr val="E0D6DE"/>
                </a:solidFill>
                <a:latin typeface="Petrona Bold"/>
                <a:ea typeface="Petrona Bold"/>
                <a:cs typeface="Petrona Bold"/>
                <a:sym typeface="Petrona Bold"/>
              </a:rPr>
              <a:t>Control Administrative Costs</a:t>
            </a:r>
          </a:p>
        </p:txBody>
      </p:sp>
      <p:sp>
        <p:nvSpPr>
          <p:cNvPr id="24" name="TextBox 24"/>
          <p:cNvSpPr txBox="1"/>
          <p:nvPr/>
        </p:nvSpPr>
        <p:spPr>
          <a:xfrm>
            <a:off x="8137027" y="7315352"/>
            <a:ext cx="4019102" cy="1327842"/>
          </a:xfrm>
          <a:prstGeom prst="rect">
            <a:avLst/>
          </a:prstGeom>
        </p:spPr>
        <p:txBody>
          <a:bodyPr lIns="0" tIns="0" rIns="0" bIns="0" rtlCol="0" anchor="t">
            <a:spAutoFit/>
          </a:bodyPr>
          <a:lstStyle/>
          <a:p>
            <a:pPr algn="l">
              <a:lnSpc>
                <a:spcPts val="3250"/>
              </a:lnSpc>
            </a:pPr>
            <a:r>
              <a:rPr lang="en-US" sz="2000">
                <a:solidFill>
                  <a:srgbClr val="E0D6DE"/>
                </a:solidFill>
                <a:latin typeface="Inter"/>
                <a:ea typeface="Inter"/>
                <a:cs typeface="Inter"/>
                <a:sym typeface="Inter"/>
              </a:rPr>
              <a:t>Manage administrative expenses to improve efficiency and profitability.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473</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Petrona Bold</vt:lpstr>
      <vt:lpstr>Petrona Light</vt:lpstr>
      <vt:lpstr>Inter Bold</vt:lpstr>
      <vt:lpstr>Calibri</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Profit-Analysis PPT.pptx</dc:title>
  <cp:lastModifiedBy>Soumen Kundu</cp:lastModifiedBy>
  <cp:revision>3</cp:revision>
  <dcterms:created xsi:type="dcterms:W3CDTF">2006-08-16T00:00:00Z</dcterms:created>
  <dcterms:modified xsi:type="dcterms:W3CDTF">2026-01-19T09:40:58Z</dcterms:modified>
  <dc:identifier>DAG-y3OMzN4</dc:identifier>
</cp:coreProperties>
</file>